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9" r:id="rId6"/>
    <p:sldId id="268" r:id="rId7"/>
    <p:sldId id="264" r:id="rId8"/>
    <p:sldId id="266" r:id="rId9"/>
    <p:sldId id="284" r:id="rId10"/>
    <p:sldId id="283" r:id="rId11"/>
    <p:sldId id="262" r:id="rId12"/>
    <p:sldId id="281" r:id="rId13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3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FD42-AB65-4E5C-BD1F-DDC9422D7BD8}" type="datetimeFigureOut">
              <a:rPr lang="en-GB" smtClean="0"/>
              <a:t>30/09/2021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C90B-F8CA-4BF8-AFA2-1C7BCBC9B7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99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FD42-AB65-4E5C-BD1F-DDC9422D7BD8}" type="datetimeFigureOut">
              <a:rPr lang="en-GB" smtClean="0"/>
              <a:t>30/09/2021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C90B-F8CA-4BF8-AFA2-1C7BCBC9B7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561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FD42-AB65-4E5C-BD1F-DDC9422D7BD8}" type="datetimeFigureOut">
              <a:rPr lang="en-GB" smtClean="0"/>
              <a:t>30/09/2021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C90B-F8CA-4BF8-AFA2-1C7BCBC9B7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00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FD42-AB65-4E5C-BD1F-DDC9422D7BD8}" type="datetimeFigureOut">
              <a:rPr lang="en-GB" smtClean="0"/>
              <a:t>30/09/2021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C90B-F8CA-4BF8-AFA2-1C7BCBC9B7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3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FD42-AB65-4E5C-BD1F-DDC9422D7BD8}" type="datetimeFigureOut">
              <a:rPr lang="en-GB" smtClean="0"/>
              <a:t>30/09/2021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C90B-F8CA-4BF8-AFA2-1C7BCBC9B7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46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FD42-AB65-4E5C-BD1F-DDC9422D7BD8}" type="datetimeFigureOut">
              <a:rPr lang="en-GB" smtClean="0"/>
              <a:t>30/09/2021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C90B-F8CA-4BF8-AFA2-1C7BCBC9B7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54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FD42-AB65-4E5C-BD1F-DDC9422D7BD8}" type="datetimeFigureOut">
              <a:rPr lang="en-GB" smtClean="0"/>
              <a:t>30/09/2021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C90B-F8CA-4BF8-AFA2-1C7BCBC9B7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4360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FD42-AB65-4E5C-BD1F-DDC9422D7BD8}" type="datetimeFigureOut">
              <a:rPr lang="en-GB" smtClean="0"/>
              <a:t>30/09/2021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C90B-F8CA-4BF8-AFA2-1C7BCBC9B7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997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FD42-AB65-4E5C-BD1F-DDC9422D7BD8}" type="datetimeFigureOut">
              <a:rPr lang="en-GB" smtClean="0"/>
              <a:t>30/09/2021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C90B-F8CA-4BF8-AFA2-1C7BCBC9B7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79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FD42-AB65-4E5C-BD1F-DDC9422D7BD8}" type="datetimeFigureOut">
              <a:rPr lang="en-GB" smtClean="0"/>
              <a:t>30/09/2021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C90B-F8CA-4BF8-AFA2-1C7BCBC9B7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430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FD42-AB65-4E5C-BD1F-DDC9422D7BD8}" type="datetimeFigureOut">
              <a:rPr lang="en-GB" smtClean="0"/>
              <a:t>30/09/2021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C90B-F8CA-4BF8-AFA2-1C7BCBC9B7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606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EFD42-AB65-4E5C-BD1F-DDC9422D7BD8}" type="datetimeFigureOut">
              <a:rPr lang="en-GB" smtClean="0"/>
              <a:t>30/09/2021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AC90B-F8CA-4BF8-AFA2-1C7BCBC9B7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880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13" Type="http://schemas.openxmlformats.org/officeDocument/2006/relationships/image" Target="../media/image30.tiff"/><Relationship Id="rId3" Type="http://schemas.microsoft.com/office/2007/relationships/hdphoto" Target="../media/hdphoto1.wdp"/><Relationship Id="rId7" Type="http://schemas.openxmlformats.org/officeDocument/2006/relationships/image" Target="../media/image24.tiff"/><Relationship Id="rId12" Type="http://schemas.openxmlformats.org/officeDocument/2006/relationships/image" Target="../media/image29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8.tiff"/><Relationship Id="rId5" Type="http://schemas.microsoft.com/office/2007/relationships/hdphoto" Target="../media/hdphoto2.wdp"/><Relationship Id="rId10" Type="http://schemas.openxmlformats.org/officeDocument/2006/relationships/image" Target="../media/image27.tiff"/><Relationship Id="rId4" Type="http://schemas.openxmlformats.org/officeDocument/2006/relationships/image" Target="../media/image23.png"/><Relationship Id="rId9" Type="http://schemas.openxmlformats.org/officeDocument/2006/relationships/image" Target="../media/image26.tiff"/><Relationship Id="rId14" Type="http://schemas.openxmlformats.org/officeDocument/2006/relationships/image" Target="../media/image3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8783955-523C-400F-9E74-A96B71593652}"/>
              </a:ext>
            </a:extLst>
          </p:cNvPr>
          <p:cNvGrpSpPr/>
          <p:nvPr/>
        </p:nvGrpSpPr>
        <p:grpSpPr>
          <a:xfrm>
            <a:off x="237713" y="667833"/>
            <a:ext cx="5705888" cy="8415169"/>
            <a:chOff x="237713" y="667833"/>
            <a:chExt cx="5705888" cy="8415169"/>
          </a:xfrm>
        </p:grpSpPr>
        <p:sp>
          <p:nvSpPr>
            <p:cNvPr id="11" name="TextBox 10"/>
            <p:cNvSpPr txBox="1"/>
            <p:nvPr/>
          </p:nvSpPr>
          <p:spPr>
            <a:xfrm>
              <a:off x="237714" y="667833"/>
              <a:ext cx="336913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dirty="0" err="1"/>
                <a:t>i</a:t>
              </a:r>
              <a:r>
                <a:rPr lang="en-GB" sz="1013" dirty="0"/>
                <a:t>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7713" y="5104919"/>
              <a:ext cx="336913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dirty="0"/>
                <a:t>ii.</a:t>
              </a:r>
            </a:p>
          </p:txBody>
        </p:sp>
        <p:pic>
          <p:nvPicPr>
            <p:cNvPr id="3" name="Picture 2" descr="Diagram, schematic&#10;&#10;Description automatically generated">
              <a:extLst>
                <a:ext uri="{FF2B5EF4-FFF2-40B4-BE49-F238E27FC236}">
                  <a16:creationId xmlns:a16="http://schemas.microsoft.com/office/drawing/2014/main" id="{3DFE6D3E-3E45-4171-AEEB-1A3CC548D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26" y="906552"/>
              <a:ext cx="5368975" cy="3771913"/>
            </a:xfrm>
            <a:prstGeom prst="rect">
              <a:avLst/>
            </a:prstGeom>
          </p:spPr>
        </p:pic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ADC9C226-C14C-4A4D-A1EB-988BDF622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27" y="5311090"/>
              <a:ext cx="5368974" cy="3771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8758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2C8B2A2-E383-2741-9C14-ABD502B14E00}"/>
              </a:ext>
            </a:extLst>
          </p:cNvPr>
          <p:cNvGrpSpPr/>
          <p:nvPr/>
        </p:nvGrpSpPr>
        <p:grpSpPr>
          <a:xfrm>
            <a:off x="494375" y="3420320"/>
            <a:ext cx="4426380" cy="3094517"/>
            <a:chOff x="345653" y="4169975"/>
            <a:chExt cx="4426380" cy="3094517"/>
          </a:xfrm>
        </p:grpSpPr>
        <p:pic>
          <p:nvPicPr>
            <p:cNvPr id="16" name="Picture 15" descr="A picture containing drawing, fence&#10;&#10;Description automatically generated">
              <a:extLst>
                <a:ext uri="{FF2B5EF4-FFF2-40B4-BE49-F238E27FC236}">
                  <a16:creationId xmlns:a16="http://schemas.microsoft.com/office/drawing/2014/main" id="{2A79FE2C-3B43-6F41-AF06-68B0215AA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4760" y="4428094"/>
              <a:ext cx="2779631" cy="2836398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FEAD5E8-B1F4-9D47-8633-76DB5C5F659F}"/>
                </a:ext>
              </a:extLst>
            </p:cNvPr>
            <p:cNvGrpSpPr/>
            <p:nvPr/>
          </p:nvGrpSpPr>
          <p:grpSpPr>
            <a:xfrm>
              <a:off x="3676749" y="4618390"/>
              <a:ext cx="1095284" cy="491314"/>
              <a:chOff x="1508513" y="1220400"/>
              <a:chExt cx="3291249" cy="80374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E51F3C-11C5-7344-93EA-D93947328744}"/>
                  </a:ext>
                </a:extLst>
              </p:cNvPr>
              <p:cNvSpPr txBox="1"/>
              <p:nvPr/>
            </p:nvSpPr>
            <p:spPr>
              <a:xfrm>
                <a:off x="1680432" y="1220400"/>
                <a:ext cx="2908565" cy="475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6" dirty="0">
                    <a:latin typeface="Arial" panose="020B0604020202020204" pitchFamily="34" charset="0"/>
                    <a:cs typeface="Arial" panose="020B0604020202020204" pitchFamily="34" charset="0"/>
                  </a:rPr>
                  <a:t>WT hiPSC-CMs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A64BDF-119E-F744-87B4-C272AD1E3704}"/>
                  </a:ext>
                </a:extLst>
              </p:cNvPr>
              <p:cNvSpPr txBox="1"/>
              <p:nvPr/>
            </p:nvSpPr>
            <p:spPr>
              <a:xfrm>
                <a:off x="1680432" y="1549057"/>
                <a:ext cx="3119330" cy="475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6" dirty="0">
                    <a:latin typeface="Arial" panose="020B0604020202020204" pitchFamily="34" charset="0"/>
                    <a:cs typeface="Arial" panose="020B0604020202020204" pitchFamily="34" charset="0"/>
                  </a:rPr>
                  <a:t>HCM hiPSC-CMs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CA24960-8158-A04E-9C8F-1AA751C7D57D}"/>
                  </a:ext>
                </a:extLst>
              </p:cNvPr>
              <p:cNvSpPr/>
              <p:nvPr/>
            </p:nvSpPr>
            <p:spPr>
              <a:xfrm>
                <a:off x="1508513" y="1338785"/>
                <a:ext cx="238243" cy="13849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6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42A17E2-53E1-EC4E-A69A-98D168446574}"/>
                  </a:ext>
                </a:extLst>
              </p:cNvPr>
              <p:cNvSpPr/>
              <p:nvPr/>
            </p:nvSpPr>
            <p:spPr>
              <a:xfrm>
                <a:off x="1512867" y="1649270"/>
                <a:ext cx="238243" cy="1384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6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345653" y="4169975"/>
              <a:ext cx="430356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b="1" dirty="0"/>
                <a:t>C)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EF74AD-14FF-DB42-9D89-0FAC71B98B49}"/>
              </a:ext>
            </a:extLst>
          </p:cNvPr>
          <p:cNvGrpSpPr/>
          <p:nvPr/>
        </p:nvGrpSpPr>
        <p:grpSpPr>
          <a:xfrm>
            <a:off x="466334" y="6567264"/>
            <a:ext cx="5392842" cy="2800449"/>
            <a:chOff x="345653" y="7785681"/>
            <a:chExt cx="5392842" cy="2800449"/>
          </a:xfrm>
        </p:grpSpPr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F14067E9-7E80-3A47-B7B9-967C2FA2C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331" y="7888684"/>
              <a:ext cx="4516434" cy="269744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45653" y="7785681"/>
              <a:ext cx="430356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b="1" dirty="0"/>
                <a:t>D)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FEAD5E8-B1F4-9D47-8633-76DB5C5F659F}"/>
                </a:ext>
              </a:extLst>
            </p:cNvPr>
            <p:cNvGrpSpPr/>
            <p:nvPr/>
          </p:nvGrpSpPr>
          <p:grpSpPr>
            <a:xfrm>
              <a:off x="4643211" y="7888684"/>
              <a:ext cx="1095284" cy="482606"/>
              <a:chOff x="1508513" y="1220400"/>
              <a:chExt cx="3291249" cy="78950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E51F3C-11C5-7344-93EA-D93947328744}"/>
                  </a:ext>
                </a:extLst>
              </p:cNvPr>
              <p:cNvSpPr txBox="1"/>
              <p:nvPr/>
            </p:nvSpPr>
            <p:spPr>
              <a:xfrm>
                <a:off x="1680432" y="1220400"/>
                <a:ext cx="2908565" cy="4750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506" dirty="0">
                    <a:latin typeface="Arial" panose="020B0604020202020204" pitchFamily="34" charset="0"/>
                    <a:cs typeface="Arial" panose="020B0604020202020204" pitchFamily="34" charset="0"/>
                  </a:rPr>
                  <a:t>WT hiPSC-CMs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A64BDF-119E-F744-87B4-C272AD1E3704}"/>
                  </a:ext>
                </a:extLst>
              </p:cNvPr>
              <p:cNvSpPr txBox="1"/>
              <p:nvPr/>
            </p:nvSpPr>
            <p:spPr>
              <a:xfrm>
                <a:off x="1680432" y="1534812"/>
                <a:ext cx="3119330" cy="4750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506" dirty="0">
                    <a:latin typeface="Arial" panose="020B0604020202020204" pitchFamily="34" charset="0"/>
                    <a:cs typeface="Arial" panose="020B0604020202020204" pitchFamily="34" charset="0"/>
                  </a:rPr>
                  <a:t>HCM hiPSC-CMs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CA24960-8158-A04E-9C8F-1AA751C7D57D}"/>
                  </a:ext>
                </a:extLst>
              </p:cNvPr>
              <p:cNvSpPr/>
              <p:nvPr/>
            </p:nvSpPr>
            <p:spPr>
              <a:xfrm>
                <a:off x="1508513" y="1338785"/>
                <a:ext cx="238243" cy="13849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6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42A17E2-53E1-EC4E-A69A-98D168446574}"/>
                  </a:ext>
                </a:extLst>
              </p:cNvPr>
              <p:cNvSpPr/>
              <p:nvPr/>
            </p:nvSpPr>
            <p:spPr>
              <a:xfrm>
                <a:off x="1512867" y="1649270"/>
                <a:ext cx="238243" cy="1384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6" dirty="0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6F1D1DE-01EE-DE46-8FF7-814B76071B6B}"/>
              </a:ext>
            </a:extLst>
          </p:cNvPr>
          <p:cNvGrpSpPr/>
          <p:nvPr/>
        </p:nvGrpSpPr>
        <p:grpSpPr>
          <a:xfrm>
            <a:off x="340707" y="383645"/>
            <a:ext cx="6517293" cy="2724737"/>
            <a:chOff x="261014" y="869101"/>
            <a:chExt cx="6517293" cy="2724737"/>
          </a:xfrm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D8461A9-2837-E340-A752-F3CF92455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1125" y="1100166"/>
              <a:ext cx="2774073" cy="2493672"/>
            </a:xfrm>
            <a:prstGeom prst="rect">
              <a:avLst/>
            </a:prstGeom>
          </p:spPr>
        </p:pic>
        <p:pic>
          <p:nvPicPr>
            <p:cNvPr id="23" name="Picture 22" descr="A close up of a map&#10;&#10;Description automatically generated">
              <a:extLst>
                <a:ext uri="{FF2B5EF4-FFF2-40B4-BE49-F238E27FC236}">
                  <a16:creationId xmlns:a16="http://schemas.microsoft.com/office/drawing/2014/main" id="{8F5E79CF-A7C1-3E44-AD0B-A5F931818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682" y="1204954"/>
              <a:ext cx="2990118" cy="2245182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6485197-9145-B746-80A4-615CC0A66227}"/>
                </a:ext>
              </a:extLst>
            </p:cNvPr>
            <p:cNvGrpSpPr/>
            <p:nvPr/>
          </p:nvGrpSpPr>
          <p:grpSpPr>
            <a:xfrm>
              <a:off x="391554" y="1959903"/>
              <a:ext cx="2130584" cy="1519117"/>
              <a:chOff x="1300087" y="-1183107"/>
              <a:chExt cx="2860409" cy="1573853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A3946-398B-1B4A-ACE8-A15F9A1A628F}"/>
                  </a:ext>
                </a:extLst>
              </p:cNvPr>
              <p:cNvSpPr txBox="1"/>
              <p:nvPr/>
            </p:nvSpPr>
            <p:spPr>
              <a:xfrm>
                <a:off x="2862625" y="215370"/>
                <a:ext cx="1297871" cy="1753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500" dirty="0">
                    <a:latin typeface="Arial" panose="020B0604020202020204" pitchFamily="34" charset="0"/>
                    <a:cs typeface="Arial" panose="020B0604020202020204" pitchFamily="34" charset="0"/>
                  </a:rPr>
                  <a:t>Fold change (log2)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9B2A257-E1E8-234D-858B-BCE7134531FB}"/>
                  </a:ext>
                </a:extLst>
              </p:cNvPr>
              <p:cNvSpPr txBox="1"/>
              <p:nvPr/>
            </p:nvSpPr>
            <p:spPr>
              <a:xfrm rot="16200000">
                <a:off x="1087212" y="-970232"/>
                <a:ext cx="653012" cy="2272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500" dirty="0">
                    <a:latin typeface="Arial" panose="020B0604020202020204" pitchFamily="34" charset="0"/>
                    <a:cs typeface="Arial" panose="020B0604020202020204" pitchFamily="34" charset="0"/>
                  </a:rPr>
                  <a:t>-log10 p-value)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61014" y="869101"/>
              <a:ext cx="430356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b="1" dirty="0"/>
                <a:t>A)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94726" y="922576"/>
              <a:ext cx="348768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b="1" dirty="0"/>
                <a:t>B)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FEAD5E8-B1F4-9D47-8633-76DB5C5F659F}"/>
                </a:ext>
              </a:extLst>
            </p:cNvPr>
            <p:cNvGrpSpPr/>
            <p:nvPr/>
          </p:nvGrpSpPr>
          <p:grpSpPr>
            <a:xfrm>
              <a:off x="5704325" y="1297522"/>
              <a:ext cx="1073982" cy="482930"/>
              <a:chOff x="1508513" y="1278598"/>
              <a:chExt cx="3227238" cy="790030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E51F3C-11C5-7344-93EA-D93947328744}"/>
                  </a:ext>
                </a:extLst>
              </p:cNvPr>
              <p:cNvSpPr txBox="1"/>
              <p:nvPr/>
            </p:nvSpPr>
            <p:spPr>
              <a:xfrm>
                <a:off x="1655268" y="1278598"/>
                <a:ext cx="3080483" cy="278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6" dirty="0">
                    <a:latin typeface="Arial" panose="020B0604020202020204" pitchFamily="34" charset="0"/>
                    <a:cs typeface="Arial" panose="020B0604020202020204" pitchFamily="34" charset="0"/>
                  </a:rPr>
                  <a:t>WT hiPSC-CMs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3A64BDF-119E-F744-87B4-C272AD1E3704}"/>
                  </a:ext>
                </a:extLst>
              </p:cNvPr>
              <p:cNvSpPr txBox="1"/>
              <p:nvPr/>
            </p:nvSpPr>
            <p:spPr>
              <a:xfrm>
                <a:off x="1611191" y="1593540"/>
                <a:ext cx="3119331" cy="475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6" dirty="0">
                    <a:latin typeface="Arial" panose="020B0604020202020204" pitchFamily="34" charset="0"/>
                    <a:cs typeface="Arial" panose="020B0604020202020204" pitchFamily="34" charset="0"/>
                  </a:rPr>
                  <a:t>HCM hiPSC-CMs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CA24960-8158-A04E-9C8F-1AA751C7D57D}"/>
                  </a:ext>
                </a:extLst>
              </p:cNvPr>
              <p:cNvSpPr/>
              <p:nvPr/>
            </p:nvSpPr>
            <p:spPr>
              <a:xfrm>
                <a:off x="1508513" y="1338785"/>
                <a:ext cx="238243" cy="13849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6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42A17E2-53E1-EC4E-A69A-98D168446574}"/>
                  </a:ext>
                </a:extLst>
              </p:cNvPr>
              <p:cNvSpPr/>
              <p:nvPr/>
            </p:nvSpPr>
            <p:spPr>
              <a:xfrm>
                <a:off x="1512867" y="1649270"/>
                <a:ext cx="238243" cy="138499"/>
              </a:xfrm>
              <a:prstGeom prst="rect">
                <a:avLst/>
              </a:prstGeom>
              <a:solidFill>
                <a:srgbClr val="B2B2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8470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9C055E6-1C30-894E-AFB1-D8D4E607C76F}"/>
              </a:ext>
            </a:extLst>
          </p:cNvPr>
          <p:cNvGrpSpPr/>
          <p:nvPr/>
        </p:nvGrpSpPr>
        <p:grpSpPr>
          <a:xfrm>
            <a:off x="1631902" y="2807528"/>
            <a:ext cx="3787160" cy="1497864"/>
            <a:chOff x="561871" y="312502"/>
            <a:chExt cx="10986661" cy="4312941"/>
          </a:xfrm>
        </p:grpSpPr>
        <p:pic>
          <p:nvPicPr>
            <p:cNvPr id="8" name="Picture 7" descr="A close up of a map&#10;&#10;Description automatically generated">
              <a:extLst>
                <a:ext uri="{FF2B5EF4-FFF2-40B4-BE49-F238E27FC236}">
                  <a16:creationId xmlns:a16="http://schemas.microsoft.com/office/drawing/2014/main" id="{038E932F-6B94-3745-BF19-1C50D401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467" y="312502"/>
              <a:ext cx="5291666" cy="3968751"/>
            </a:xfrm>
            <a:prstGeom prst="rect">
              <a:avLst/>
            </a:prstGeom>
          </p:spPr>
        </p:pic>
        <p:pic>
          <p:nvPicPr>
            <p:cNvPr id="9" name="Picture 8" descr="A close up of a map&#10;&#10;Description automatically generated">
              <a:extLst>
                <a:ext uri="{FF2B5EF4-FFF2-40B4-BE49-F238E27FC236}">
                  <a16:creationId xmlns:a16="http://schemas.microsoft.com/office/drawing/2014/main" id="{8EE946DA-25D6-0B40-A2D9-976B7D6F6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6865" y="312502"/>
              <a:ext cx="5291667" cy="396875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A28076-AC67-2144-AA1A-F20F5557B8AD}"/>
                </a:ext>
              </a:extLst>
            </p:cNvPr>
            <p:cNvSpPr txBox="1"/>
            <p:nvPr/>
          </p:nvSpPr>
          <p:spPr>
            <a:xfrm>
              <a:off x="2742124" y="4078577"/>
              <a:ext cx="1446697" cy="5468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17" b="1" dirty="0">
                  <a:latin typeface="Arial" panose="020B0604020202020204" pitchFamily="34" charset="0"/>
                  <a:cs typeface="Arial" panose="020B0604020202020204" pitchFamily="34" charset="0"/>
                </a:rPr>
                <a:t>Fold change (log2)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46A87C-C43F-4C46-9866-C380BC57B508}"/>
                </a:ext>
              </a:extLst>
            </p:cNvPr>
            <p:cNvSpPr txBox="1"/>
            <p:nvPr/>
          </p:nvSpPr>
          <p:spPr>
            <a:xfrm rot="16200000">
              <a:off x="96845" y="1973031"/>
              <a:ext cx="1339471" cy="4094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17" b="1" dirty="0">
                  <a:latin typeface="Arial" panose="020B0604020202020204" pitchFamily="34" charset="0"/>
                  <a:cs typeface="Arial" panose="020B0604020202020204" pitchFamily="34" charset="0"/>
                </a:rPr>
                <a:t>-log10 p-value)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00F0C9-CE0E-A14E-805F-3DAD304761C4}"/>
                </a:ext>
              </a:extLst>
            </p:cNvPr>
            <p:cNvSpPr txBox="1"/>
            <p:nvPr/>
          </p:nvSpPr>
          <p:spPr>
            <a:xfrm>
              <a:off x="8316687" y="4049086"/>
              <a:ext cx="1559692" cy="4063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17" b="1" dirty="0">
                  <a:latin typeface="Arial" panose="020B0604020202020204" pitchFamily="34" charset="0"/>
                  <a:cs typeface="Arial" panose="020B0604020202020204" pitchFamily="34" charset="0"/>
                </a:rPr>
                <a:t>Fold change (log2)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59EBD0-0C47-174C-8CC4-F3B4C8028284}"/>
                </a:ext>
              </a:extLst>
            </p:cNvPr>
            <p:cNvSpPr txBox="1"/>
            <p:nvPr/>
          </p:nvSpPr>
          <p:spPr>
            <a:xfrm rot="16200000">
              <a:off x="5740854" y="1929486"/>
              <a:ext cx="1339471" cy="4094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17" b="1" dirty="0">
                  <a:latin typeface="Arial" panose="020B0604020202020204" pitchFamily="34" charset="0"/>
                  <a:cs typeface="Arial" panose="020B0604020202020204" pitchFamily="34" charset="0"/>
                </a:rPr>
                <a:t>-log10 p-value)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3747" y="4707674"/>
            <a:ext cx="45601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sz="1013" dirty="0"/>
              <a:t>D)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4153" y="2762629"/>
            <a:ext cx="61310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b="1" dirty="0"/>
              <a:t>C)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66702" y="2755563"/>
            <a:ext cx="28523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b="1" dirty="0"/>
              <a:t>i.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85787" y="2762629"/>
            <a:ext cx="46552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b="1" dirty="0"/>
              <a:t>ii.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474769-962D-E04D-8BB2-225C0A3D3B63}"/>
              </a:ext>
            </a:extLst>
          </p:cNvPr>
          <p:cNvGrpSpPr/>
          <p:nvPr/>
        </p:nvGrpSpPr>
        <p:grpSpPr>
          <a:xfrm>
            <a:off x="215478" y="596126"/>
            <a:ext cx="2372080" cy="1811470"/>
            <a:chOff x="870585" y="-1186393"/>
            <a:chExt cx="4217030" cy="32203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47026A-8240-D944-AF70-3102FFF37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285" t="15593" r="10789" b="24898"/>
            <a:stretch/>
          </p:blipFill>
          <p:spPr>
            <a:xfrm>
              <a:off x="870585" y="-1186393"/>
              <a:ext cx="4217030" cy="322039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C918047-E6A0-744B-A7CE-39ACEE3D6D2F}"/>
                </a:ext>
              </a:extLst>
            </p:cNvPr>
            <p:cNvSpPr txBox="1"/>
            <p:nvPr/>
          </p:nvSpPr>
          <p:spPr>
            <a:xfrm>
              <a:off x="1506410" y="-1021157"/>
              <a:ext cx="1294371" cy="3282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WT hiPSC-CMs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3A81583-FBF9-7048-9840-12683598DB06}"/>
                </a:ext>
              </a:extLst>
            </p:cNvPr>
            <p:cNvSpPr txBox="1"/>
            <p:nvPr/>
          </p:nvSpPr>
          <p:spPr>
            <a:xfrm>
              <a:off x="3348839" y="-1021157"/>
              <a:ext cx="1396965" cy="3282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HCM hiPSC-CMs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D5132E3-9C92-8C4B-BE09-8E1931CFF722}"/>
              </a:ext>
            </a:extLst>
          </p:cNvPr>
          <p:cNvSpPr txBox="1"/>
          <p:nvPr/>
        </p:nvSpPr>
        <p:spPr>
          <a:xfrm>
            <a:off x="180029" y="518494"/>
            <a:ext cx="43625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b="1" dirty="0"/>
              <a:t>A)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C798CD-362F-6C46-8C1C-961A521956ED}"/>
              </a:ext>
            </a:extLst>
          </p:cNvPr>
          <p:cNvGrpSpPr/>
          <p:nvPr/>
        </p:nvGrpSpPr>
        <p:grpSpPr>
          <a:xfrm>
            <a:off x="2726415" y="932256"/>
            <a:ext cx="3756616" cy="1351919"/>
            <a:chOff x="469626" y="255862"/>
            <a:chExt cx="11396623" cy="423580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87204B-8450-F447-8DB5-D45FD835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1772" y="255862"/>
              <a:ext cx="5284477" cy="396335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FBBC930-E10C-9249-ABFD-9D5BCED22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11" b="4282"/>
            <a:stretch/>
          </p:blipFill>
          <p:spPr>
            <a:xfrm>
              <a:off x="776189" y="255862"/>
              <a:ext cx="5151755" cy="379362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C953A50-B001-B440-9BC2-C344A6B99D62}"/>
                </a:ext>
              </a:extLst>
            </p:cNvPr>
            <p:cNvSpPr txBox="1"/>
            <p:nvPr/>
          </p:nvSpPr>
          <p:spPr>
            <a:xfrm>
              <a:off x="2393784" y="4049486"/>
              <a:ext cx="1630114" cy="44218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defTabSz="257175">
                <a:defRPr/>
              </a:pPr>
              <a:r>
                <a:rPr lang="en-US" sz="317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Fold change (log2)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3F81F3-C112-9547-B154-2B4CA1D7530B}"/>
                </a:ext>
              </a:extLst>
            </p:cNvPr>
            <p:cNvSpPr txBox="1"/>
            <p:nvPr/>
          </p:nvSpPr>
          <p:spPr>
            <a:xfrm rot="16200000">
              <a:off x="-45065" y="1954956"/>
              <a:ext cx="1457531" cy="42815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defTabSz="257175">
                <a:defRPr/>
              </a:pPr>
              <a:r>
                <a:rPr lang="en-US" sz="317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-log10 p-value)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34FEB-923F-5C49-A01E-8C9EB80960C8}"/>
                </a:ext>
              </a:extLst>
            </p:cNvPr>
            <p:cNvSpPr txBox="1"/>
            <p:nvPr/>
          </p:nvSpPr>
          <p:spPr>
            <a:xfrm>
              <a:off x="8630876" y="4040779"/>
              <a:ext cx="1630114" cy="44218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defTabSz="257175">
                <a:defRPr/>
              </a:pPr>
              <a:r>
                <a:rPr lang="en-US" sz="317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Fold change (log2)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F06491-34C5-B747-B1E4-216F5F8A36E4}"/>
                </a:ext>
              </a:extLst>
            </p:cNvPr>
            <p:cNvSpPr txBox="1"/>
            <p:nvPr/>
          </p:nvSpPr>
          <p:spPr>
            <a:xfrm rot="16200000">
              <a:off x="5887223" y="1954962"/>
              <a:ext cx="1457531" cy="42815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defTabSz="257175">
                <a:defRPr/>
              </a:pPr>
              <a:r>
                <a:rPr lang="en-US" sz="317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-log10 p-value)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4C7620C-42EE-B649-BF83-D8F3A2120A9F}"/>
              </a:ext>
            </a:extLst>
          </p:cNvPr>
          <p:cNvSpPr txBox="1"/>
          <p:nvPr/>
        </p:nvSpPr>
        <p:spPr>
          <a:xfrm>
            <a:off x="2693263" y="564966"/>
            <a:ext cx="43625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b="1" dirty="0"/>
              <a:t>B)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6C49CDC-8DBF-404F-A63D-1FA9A3C635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5" y="4896077"/>
            <a:ext cx="6067491" cy="36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1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269B8D4-3937-B44B-8857-DD039D72E2AF}"/>
              </a:ext>
            </a:extLst>
          </p:cNvPr>
          <p:cNvGrpSpPr/>
          <p:nvPr/>
        </p:nvGrpSpPr>
        <p:grpSpPr>
          <a:xfrm>
            <a:off x="204854" y="585427"/>
            <a:ext cx="7282875" cy="9204614"/>
            <a:chOff x="153095" y="533668"/>
            <a:chExt cx="7282875" cy="9204614"/>
          </a:xfrm>
        </p:grpSpPr>
        <p:sp>
          <p:nvSpPr>
            <p:cNvPr id="12" name="TextBox 11"/>
            <p:cNvSpPr txBox="1"/>
            <p:nvPr/>
          </p:nvSpPr>
          <p:spPr>
            <a:xfrm>
              <a:off x="153095" y="4046178"/>
              <a:ext cx="298813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dirty="0"/>
                <a:t>C)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40790" y="4065488"/>
              <a:ext cx="576420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dirty="0"/>
                <a:t>D)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64BA5F-8A1A-C74F-A847-5D409640D88A}"/>
                </a:ext>
              </a:extLst>
            </p:cNvPr>
            <p:cNvGrpSpPr/>
            <p:nvPr/>
          </p:nvGrpSpPr>
          <p:grpSpPr>
            <a:xfrm>
              <a:off x="261201" y="533668"/>
              <a:ext cx="3363352" cy="2039920"/>
              <a:chOff x="783627" y="4085674"/>
              <a:chExt cx="2634958" cy="159813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1A94936-1D74-194F-BC0F-2E32F156A57D}"/>
                  </a:ext>
                </a:extLst>
              </p:cNvPr>
              <p:cNvGrpSpPr/>
              <p:nvPr/>
            </p:nvGrpSpPr>
            <p:grpSpPr>
              <a:xfrm>
                <a:off x="821695" y="4197951"/>
                <a:ext cx="2548388" cy="1485862"/>
                <a:chOff x="1460792" y="54689"/>
                <a:chExt cx="4530469" cy="2641533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BDF11C65-6EF1-6443-BCB2-3158D7DB08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293312" y="54689"/>
                  <a:ext cx="2641533" cy="2641533"/>
                </a:xfrm>
                <a:prstGeom prst="rect">
                  <a:avLst/>
                </a:prstGeom>
              </p:spPr>
            </p:pic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20BAAFC-5737-E94B-9269-4167C1C9CBAC}"/>
                    </a:ext>
                  </a:extLst>
                </p:cNvPr>
                <p:cNvSpPr txBox="1"/>
                <p:nvPr/>
              </p:nvSpPr>
              <p:spPr>
                <a:xfrm>
                  <a:off x="1460792" y="2069735"/>
                  <a:ext cx="1766443" cy="2357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 hiPSC-CMs Vs HCM hiPSC-CMs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D522AC-CAAE-B14E-8DC3-07C802E0119E}"/>
                    </a:ext>
                  </a:extLst>
                </p:cNvPr>
                <p:cNvSpPr txBox="1"/>
                <p:nvPr/>
              </p:nvSpPr>
              <p:spPr>
                <a:xfrm>
                  <a:off x="3869832" y="215580"/>
                  <a:ext cx="2121429" cy="2357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HCM hiPSC-CMs Vs HCM hiPSC-CMs-Paced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A02F29C-D860-1049-8A6A-19B153F3BE55}"/>
                    </a:ext>
                  </a:extLst>
                </p:cNvPr>
                <p:cNvSpPr txBox="1"/>
                <p:nvPr/>
              </p:nvSpPr>
              <p:spPr>
                <a:xfrm>
                  <a:off x="1856248" y="215580"/>
                  <a:ext cx="1991938" cy="2357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 hiPSC-CMs Vs WT hiPSC-CMs-Paced</a:t>
                  </a: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783627" y="4085674"/>
                <a:ext cx="298813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13" dirty="0"/>
                  <a:t>A)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02BD33-07C9-8F42-9167-2F930B3E1AC3}"/>
                  </a:ext>
                </a:extLst>
              </p:cNvPr>
              <p:cNvSpPr txBox="1"/>
              <p:nvPr/>
            </p:nvSpPr>
            <p:spPr>
              <a:xfrm>
                <a:off x="2298120" y="5331414"/>
                <a:ext cx="1120465" cy="1326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WT hiPSC-CMs Vs WT hiPSC-CMs-Paced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EE65D05-4864-024C-BE63-622EB0E20670}"/>
                </a:ext>
              </a:extLst>
            </p:cNvPr>
            <p:cNvGrpSpPr/>
            <p:nvPr/>
          </p:nvGrpSpPr>
          <p:grpSpPr>
            <a:xfrm>
              <a:off x="3592767" y="589709"/>
              <a:ext cx="2622617" cy="3425675"/>
              <a:chOff x="3592767" y="589709"/>
              <a:chExt cx="2622617" cy="3425675"/>
            </a:xfrm>
          </p:grpSpPr>
          <p:pic>
            <p:nvPicPr>
              <p:cNvPr id="5" name="Picture 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FC13F36C-1CCA-8949-AEAE-4055D3DC5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45385" y="629358"/>
                <a:ext cx="2369999" cy="264040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A8D46B-4AFD-8C4D-AED3-502DA35C659B}"/>
                  </a:ext>
                </a:extLst>
              </p:cNvPr>
              <p:cNvSpPr txBox="1"/>
              <p:nvPr/>
            </p:nvSpPr>
            <p:spPr>
              <a:xfrm>
                <a:off x="3592767" y="589709"/>
                <a:ext cx="381415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13" dirty="0"/>
                  <a:t>B)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F298CB-5C94-5847-8809-CD88E141256A}"/>
                  </a:ext>
                </a:extLst>
              </p:cNvPr>
              <p:cNvSpPr txBox="1"/>
              <p:nvPr/>
            </p:nvSpPr>
            <p:spPr>
              <a:xfrm rot="18860173">
                <a:off x="3378244" y="2644820"/>
                <a:ext cx="1595309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WT hiPSC CM Vs HCM hiPSC CM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E214DD-DEBF-9242-BD63-5E84F2277DAF}"/>
                  </a:ext>
                </a:extLst>
              </p:cNvPr>
              <p:cNvSpPr txBox="1"/>
              <p:nvPr/>
            </p:nvSpPr>
            <p:spPr>
              <a:xfrm rot="18860173">
                <a:off x="3581028" y="2717043"/>
                <a:ext cx="1819729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WT hiPSC CM Vs WT hiPSC CM Paced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C20074-41C3-0B47-87EE-A63893FA63CD}"/>
                  </a:ext>
                </a:extLst>
              </p:cNvPr>
              <p:cNvSpPr txBox="1"/>
              <p:nvPr/>
            </p:nvSpPr>
            <p:spPr>
              <a:xfrm rot="18860173">
                <a:off x="3666446" y="2829161"/>
                <a:ext cx="2172390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WT hiPSC CM Paced Vs HCM hiPSC CM Paced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398C4F-DFE3-C94B-9340-11197E74C565}"/>
                  </a:ext>
                </a:extLst>
              </p:cNvPr>
              <p:cNvSpPr txBox="1"/>
              <p:nvPr/>
            </p:nvSpPr>
            <p:spPr>
              <a:xfrm rot="18860173">
                <a:off x="4253904" y="2748902"/>
                <a:ext cx="1947969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HCM hiPSC CM Vs HCM hiPSC CM Paced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C76A713-F5D8-594F-9EC8-DD857780A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792" y="4294387"/>
              <a:ext cx="3814496" cy="56239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35E4064-BD1B-B94D-A68A-F6ED63240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9000" y="4318599"/>
              <a:ext cx="4006970" cy="541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8636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545" y="201595"/>
            <a:ext cx="57211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b="1" dirty="0"/>
              <a:t>A)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DA9FB7-91E2-494B-A47C-0C0774FD71E6}"/>
              </a:ext>
            </a:extLst>
          </p:cNvPr>
          <p:cNvGrpSpPr/>
          <p:nvPr/>
        </p:nvGrpSpPr>
        <p:grpSpPr>
          <a:xfrm>
            <a:off x="272545" y="2793998"/>
            <a:ext cx="6303398" cy="1548313"/>
            <a:chOff x="272545" y="2247346"/>
            <a:chExt cx="6303398" cy="1548313"/>
          </a:xfrm>
        </p:grpSpPr>
        <p:sp>
          <p:nvSpPr>
            <p:cNvPr id="8" name="TextBox 7"/>
            <p:cNvSpPr txBox="1"/>
            <p:nvPr/>
          </p:nvSpPr>
          <p:spPr>
            <a:xfrm>
              <a:off x="272545" y="2247346"/>
              <a:ext cx="597249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b="1" dirty="0"/>
                <a:t>C)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03168" y="2247346"/>
              <a:ext cx="549929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b="1" dirty="0"/>
                <a:t>D)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99CA82-E01A-8E49-9177-057D13AA7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050" y="2613892"/>
              <a:ext cx="2807499" cy="10018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EA8B27-242D-5A4E-814F-7E2A9BAD5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5386" y="2613892"/>
              <a:ext cx="2880557" cy="1181767"/>
            </a:xfrm>
            <a:prstGeom prst="rect">
              <a:avLst/>
            </a:prstGeom>
          </p:spPr>
        </p:pic>
      </p:grp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3CAAC8E-EE7C-DB4A-82CC-1B4E61B4F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" y="289620"/>
            <a:ext cx="2118650" cy="2205935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6EE99E6-B878-1F4A-AA31-A5B174AB08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386" y="345165"/>
            <a:ext cx="2118650" cy="21503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240202-A3AC-4740-A1CB-8B0C4EDA4693}"/>
              </a:ext>
            </a:extLst>
          </p:cNvPr>
          <p:cNvSpPr txBox="1"/>
          <p:nvPr/>
        </p:nvSpPr>
        <p:spPr>
          <a:xfrm>
            <a:off x="3461053" y="183327"/>
            <a:ext cx="57211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b="1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10008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85" y="705215"/>
            <a:ext cx="4924175" cy="61294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7360" y="11306415"/>
            <a:ext cx="5883921" cy="5770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050" b="1" dirty="0"/>
              <a:t>Supplementary Figure 1a and 1b. (a) </a:t>
            </a:r>
            <a:r>
              <a:rPr lang="en-GB" sz="1050" dirty="0"/>
              <a:t>Phenotypic analysis of HCM </a:t>
            </a:r>
            <a:r>
              <a:rPr lang="en-GB" sz="1050" dirty="0" err="1"/>
              <a:t>hiPSC</a:t>
            </a:r>
            <a:r>
              <a:rPr lang="en-GB" sz="1050" dirty="0"/>
              <a:t>-CMs compared to their isogenic WT </a:t>
            </a:r>
            <a:r>
              <a:rPr lang="en-GB" sz="1050" dirty="0" err="1"/>
              <a:t>hiPSC</a:t>
            </a:r>
            <a:r>
              <a:rPr lang="en-GB" sz="1050" dirty="0"/>
              <a:t>-CM control. </a:t>
            </a:r>
            <a:r>
              <a:rPr lang="en-GB" sz="1050" b="1" dirty="0"/>
              <a:t>(b)</a:t>
            </a:r>
            <a:r>
              <a:rPr lang="en-GB" sz="1050" dirty="0"/>
              <a:t> </a:t>
            </a:r>
            <a:r>
              <a:rPr lang="en-GB" sz="1050" dirty="0">
                <a:ea typeface="+mn-lt"/>
                <a:cs typeface="+mn-lt"/>
              </a:rPr>
              <a:t>Transcriptomic analysis of </a:t>
            </a:r>
            <a:r>
              <a:rPr lang="en-GB" sz="1050" dirty="0" err="1">
                <a:ea typeface="+mn-lt"/>
                <a:cs typeface="+mn-lt"/>
              </a:rPr>
              <a:t>hiPSC</a:t>
            </a:r>
            <a:r>
              <a:rPr lang="en-GB" sz="1050" dirty="0">
                <a:ea typeface="+mn-lt"/>
                <a:cs typeface="+mn-lt"/>
              </a:rPr>
              <a:t>-CMs. </a:t>
            </a:r>
            <a:r>
              <a:rPr lang="en-GB" sz="1050" b="1" dirty="0">
                <a:ea typeface="+mn-lt"/>
                <a:cs typeface="+mn-lt"/>
              </a:rPr>
              <a:t>A) </a:t>
            </a:r>
            <a:r>
              <a:rPr lang="en-GB" sz="1050" dirty="0">
                <a:ea typeface="+mn-lt"/>
                <a:cs typeface="+mn-lt"/>
              </a:rPr>
              <a:t>The GO </a:t>
            </a:r>
            <a:r>
              <a:rPr lang="en-US" sz="1050" dirty="0">
                <a:ea typeface="+mn-lt"/>
                <a:cs typeface="+mn-lt"/>
              </a:rPr>
              <a:t>biological processes regulated by the presence of the HCM disease mutation. </a:t>
            </a:r>
            <a:endParaRPr lang="en-GB" sz="105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ECE5A8-DEFC-41C5-A9AD-9979ED208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170023"/>
              </p:ext>
            </p:extLst>
          </p:nvPr>
        </p:nvGraphicFramePr>
        <p:xfrm>
          <a:off x="652462" y="7193280"/>
          <a:ext cx="5000594" cy="31013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798707">
                  <a:extLst>
                    <a:ext uri="{9D8B030D-6E8A-4147-A177-3AD203B41FA5}">
                      <a16:colId xmlns:a16="http://schemas.microsoft.com/office/drawing/2014/main" val="836031108"/>
                    </a:ext>
                  </a:extLst>
                </a:gridCol>
                <a:gridCol w="1572692">
                  <a:extLst>
                    <a:ext uri="{9D8B030D-6E8A-4147-A177-3AD203B41FA5}">
                      <a16:colId xmlns:a16="http://schemas.microsoft.com/office/drawing/2014/main" val="728131653"/>
                    </a:ext>
                  </a:extLst>
                </a:gridCol>
                <a:gridCol w="1629195">
                  <a:extLst>
                    <a:ext uri="{9D8B030D-6E8A-4147-A177-3AD203B41FA5}">
                      <a16:colId xmlns:a16="http://schemas.microsoft.com/office/drawing/2014/main" val="3952204383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dirty="0">
                          <a:effectLst/>
                        </a:rPr>
                        <a:t>GO Biological Process​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dirty="0">
                          <a:effectLst/>
                        </a:rPr>
                        <a:t>Fold Enrichment (of 127 genes)​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dirty="0">
                          <a:effectLst/>
                        </a:rPr>
                        <a:t>P-value </a:t>
                      </a:r>
                      <a:endParaRPr lang="en-US" dirty="0"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dirty="0">
                          <a:effectLst/>
                        </a:rPr>
                        <a:t>(Bonferroni correction)​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844027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DNA integration​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200" dirty="0">
                          <a:effectLst/>
                        </a:rPr>
                        <a:t>58.34​</a:t>
                      </a:r>
                      <a:endParaRPr lang="en-GB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200" dirty="0">
                          <a:effectLst/>
                        </a:rPr>
                        <a:t>1.88E-06​</a:t>
                      </a:r>
                      <a:endParaRPr lang="en-GB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77373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RNA-dependent DNA biosynthetic process​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200" dirty="0">
                          <a:effectLst/>
                        </a:rPr>
                        <a:t>33.33​</a:t>
                      </a:r>
                      <a:endParaRPr lang="en-GB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200" dirty="0">
                          <a:effectLst/>
                        </a:rPr>
                        <a:t>3.95E-06​</a:t>
                      </a:r>
                      <a:endParaRPr lang="en-GB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93726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DNA </a:t>
                      </a:r>
                      <a:r>
                        <a:rPr lang="en-US" sz="1200" dirty="0" err="1">
                          <a:effectLst/>
                        </a:rPr>
                        <a:t>biosynthesticprocess</a:t>
                      </a:r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200" dirty="0">
                          <a:effectLst/>
                        </a:rPr>
                        <a:t>10.81​</a:t>
                      </a:r>
                      <a:endParaRPr lang="en-GB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200" dirty="0">
                          <a:effectLst/>
                        </a:rPr>
                        <a:t>1.15E-02​</a:t>
                      </a:r>
                      <a:endParaRPr lang="en-GB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26973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RNA phosphodiester bond hydrolysis, </a:t>
                      </a:r>
                      <a:r>
                        <a:rPr lang="en-US" sz="1200" dirty="0" err="1">
                          <a:effectLst/>
                        </a:rPr>
                        <a:t>endonucleolytic</a:t>
                      </a:r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200" dirty="0">
                          <a:effectLst/>
                        </a:rPr>
                        <a:t>12.07​</a:t>
                      </a:r>
                      <a:endParaRPr lang="en-GB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200" dirty="0">
                          <a:effectLst/>
                        </a:rPr>
                        <a:t>2.74E-02​</a:t>
                      </a:r>
                      <a:endParaRPr lang="en-GB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61792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RNA phosphodiester bond hydrolysis ​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200" dirty="0">
                          <a:effectLst/>
                        </a:rPr>
                        <a:t>9.20​</a:t>
                      </a:r>
                      <a:endParaRPr lang="en-GB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200" dirty="0">
                          <a:effectLst/>
                        </a:rPr>
                        <a:t>2.14E-03​</a:t>
                      </a:r>
                      <a:endParaRPr lang="en-GB" dirty="0">
                        <a:effectLst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2732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3E03A79-D34B-4C19-A280-C12E828200CB}"/>
              </a:ext>
            </a:extLst>
          </p:cNvPr>
          <p:cNvSpPr txBox="1"/>
          <p:nvPr/>
        </p:nvSpPr>
        <p:spPr>
          <a:xfrm>
            <a:off x="209550" y="3048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dirty="0">
                <a:cs typeface="Calibri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87F1F-93A0-4CCA-99C9-8436F55B77F9}"/>
              </a:ext>
            </a:extLst>
          </p:cNvPr>
          <p:cNvSpPr txBox="1"/>
          <p:nvPr/>
        </p:nvSpPr>
        <p:spPr>
          <a:xfrm>
            <a:off x="342900" y="70294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dirty="0"/>
              <a:t>b</a:t>
            </a:r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3416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E781CDB-5A99-5348-9038-00387F5798B4}"/>
              </a:ext>
            </a:extLst>
          </p:cNvPr>
          <p:cNvGrpSpPr/>
          <p:nvPr/>
        </p:nvGrpSpPr>
        <p:grpSpPr>
          <a:xfrm>
            <a:off x="127108" y="692836"/>
            <a:ext cx="2986188" cy="3069432"/>
            <a:chOff x="1256104" y="996600"/>
            <a:chExt cx="2377607" cy="2443892"/>
          </a:xfrm>
        </p:grpSpPr>
        <p:pic>
          <p:nvPicPr>
            <p:cNvPr id="59" name="Picture 58" descr="A group of black dots&#10;&#10;Description automatically generated with low confidence">
              <a:extLst>
                <a:ext uri="{FF2B5EF4-FFF2-40B4-BE49-F238E27FC236}">
                  <a16:creationId xmlns:a16="http://schemas.microsoft.com/office/drawing/2014/main" id="{F8D72CDE-55CD-524D-83F0-21AA9CD1B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40" t="15670" r="42138" b="70507"/>
            <a:stretch/>
          </p:blipFill>
          <p:spPr>
            <a:xfrm>
              <a:off x="2546340" y="1562985"/>
              <a:ext cx="1087371" cy="540771"/>
            </a:xfrm>
            <a:prstGeom prst="rect">
              <a:avLst/>
            </a:prstGeom>
          </p:spPr>
        </p:pic>
        <p:pic>
          <p:nvPicPr>
            <p:cNvPr id="4" name="Picture 3" descr="Text, letter&#10;&#10;Description automatically generated">
              <a:extLst>
                <a:ext uri="{FF2B5EF4-FFF2-40B4-BE49-F238E27FC236}">
                  <a16:creationId xmlns:a16="http://schemas.microsoft.com/office/drawing/2014/main" id="{0B841EA3-C580-2640-960B-64D877C35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41" t="57458" r="44671" b="36388"/>
            <a:stretch/>
          </p:blipFill>
          <p:spPr>
            <a:xfrm>
              <a:off x="2546340" y="2318627"/>
              <a:ext cx="1087371" cy="318849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4131E8C-96BC-F542-93D9-BEE4D7428536}"/>
                </a:ext>
              </a:extLst>
            </p:cNvPr>
            <p:cNvCxnSpPr>
              <a:cxnSpLocks/>
            </p:cNvCxnSpPr>
            <p:nvPr/>
          </p:nvCxnSpPr>
          <p:spPr>
            <a:xfrm>
              <a:off x="2426722" y="2407033"/>
              <a:ext cx="952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AF90EAD-C174-3040-89D1-E2B217072756}"/>
                </a:ext>
              </a:extLst>
            </p:cNvPr>
            <p:cNvCxnSpPr>
              <a:cxnSpLocks/>
            </p:cNvCxnSpPr>
            <p:nvPr/>
          </p:nvCxnSpPr>
          <p:spPr>
            <a:xfrm>
              <a:off x="2425838" y="1807914"/>
              <a:ext cx="952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F25C56E-2412-7641-831D-58F8B052C005}"/>
                </a:ext>
              </a:extLst>
            </p:cNvPr>
            <p:cNvCxnSpPr>
              <a:cxnSpLocks/>
            </p:cNvCxnSpPr>
            <p:nvPr/>
          </p:nvCxnSpPr>
          <p:spPr>
            <a:xfrm>
              <a:off x="2423033" y="2983263"/>
              <a:ext cx="952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03D8836-2804-454F-8D23-4ADBC56BBBC4}"/>
                </a:ext>
              </a:extLst>
            </p:cNvPr>
            <p:cNvCxnSpPr>
              <a:cxnSpLocks/>
            </p:cNvCxnSpPr>
            <p:nvPr/>
          </p:nvCxnSpPr>
          <p:spPr>
            <a:xfrm>
              <a:off x="2423772" y="3156333"/>
              <a:ext cx="952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B76C318-0FF6-AF43-B73C-39667961886D}"/>
                </a:ext>
              </a:extLst>
            </p:cNvPr>
            <p:cNvSpPr txBox="1"/>
            <p:nvPr/>
          </p:nvSpPr>
          <p:spPr>
            <a:xfrm>
              <a:off x="2136777" y="3053377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76E18FD-C2FA-0247-BD00-B0742B3933AF}"/>
                </a:ext>
              </a:extLst>
            </p:cNvPr>
            <p:cNvSpPr txBox="1"/>
            <p:nvPr/>
          </p:nvSpPr>
          <p:spPr>
            <a:xfrm>
              <a:off x="2132909" y="2867240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0AA285C-619A-F940-8FE0-959FC94E6B3C}"/>
                </a:ext>
              </a:extLst>
            </p:cNvPr>
            <p:cNvSpPr txBox="1"/>
            <p:nvPr/>
          </p:nvSpPr>
          <p:spPr>
            <a:xfrm>
              <a:off x="1462664" y="2910149"/>
              <a:ext cx="6495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Anti-CD9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AC3B164-7424-0C47-BC91-4AAFA177903D}"/>
                </a:ext>
              </a:extLst>
            </p:cNvPr>
            <p:cNvSpPr txBox="1"/>
            <p:nvPr/>
          </p:nvSpPr>
          <p:spPr>
            <a:xfrm>
              <a:off x="2078906" y="2294801"/>
              <a:ext cx="3818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100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EEA2C67-09EC-1046-8C91-7D4CFA769017}"/>
                </a:ext>
              </a:extLst>
            </p:cNvPr>
            <p:cNvSpPr txBox="1"/>
            <p:nvPr/>
          </p:nvSpPr>
          <p:spPr>
            <a:xfrm>
              <a:off x="1470231" y="2318627"/>
              <a:ext cx="6238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Anti-Alix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7F80F4E-9BB0-1E40-94CA-06990288C44B}"/>
                </a:ext>
              </a:extLst>
            </p:cNvPr>
            <p:cNvSpPr txBox="1"/>
            <p:nvPr/>
          </p:nvSpPr>
          <p:spPr>
            <a:xfrm>
              <a:off x="1318344" y="1724566"/>
              <a:ext cx="8226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Anti-GM130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A5761ED-A232-DD40-8192-ECC70962EDF1}"/>
                </a:ext>
              </a:extLst>
            </p:cNvPr>
            <p:cNvSpPr txBox="1"/>
            <p:nvPr/>
          </p:nvSpPr>
          <p:spPr>
            <a:xfrm>
              <a:off x="2085254" y="1713551"/>
              <a:ext cx="3818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250</a:t>
              </a:r>
            </a:p>
          </p:txBody>
        </p:sp>
        <p:pic>
          <p:nvPicPr>
            <p:cNvPr id="70" name="Picture 69" descr="Text, letter&#10;&#10;Description automatically generated">
              <a:extLst>
                <a:ext uri="{FF2B5EF4-FFF2-40B4-BE49-F238E27FC236}">
                  <a16:creationId xmlns:a16="http://schemas.microsoft.com/office/drawing/2014/main" id="{7FECBC25-0292-684D-B78C-01F107366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41" t="66162" r="44671" b="21215"/>
            <a:stretch/>
          </p:blipFill>
          <p:spPr>
            <a:xfrm>
              <a:off x="2538991" y="2786430"/>
              <a:ext cx="1087371" cy="65406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000B94C-EADD-A941-9310-B7478E1E8292}"/>
                </a:ext>
              </a:extLst>
            </p:cNvPr>
            <p:cNvSpPr txBox="1"/>
            <p:nvPr/>
          </p:nvSpPr>
          <p:spPr>
            <a:xfrm>
              <a:off x="1256104" y="1019330"/>
              <a:ext cx="133728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/>
                <a:t>WT hiPSC CM EV</a:t>
              </a:r>
            </a:p>
            <a:p>
              <a:pPr algn="r"/>
              <a:r>
                <a:rPr lang="en-US" sz="1000" dirty="0"/>
                <a:t>HCM WT hiPSC CM EV</a:t>
              </a:r>
            </a:p>
            <a:p>
              <a:pPr algn="r"/>
              <a:r>
                <a:rPr lang="en-US" sz="1000" dirty="0"/>
                <a:t>Paced</a:t>
              </a:r>
            </a:p>
            <a:p>
              <a:pPr algn="r"/>
              <a:r>
                <a:rPr lang="en-US" sz="1000" dirty="0"/>
                <a:t>Total cell lysate</a:t>
              </a:r>
            </a:p>
            <a:p>
              <a:pPr algn="r"/>
              <a:endParaRPr lang="en-US" sz="1000" dirty="0"/>
            </a:p>
            <a:p>
              <a:pPr algn="r"/>
              <a:endParaRPr lang="en-US" sz="100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A8B9D9D-DA0A-644B-8B64-40E61449DBB6}"/>
                </a:ext>
              </a:extLst>
            </p:cNvPr>
            <p:cNvSpPr txBox="1"/>
            <p:nvPr/>
          </p:nvSpPr>
          <p:spPr>
            <a:xfrm>
              <a:off x="2631616" y="996600"/>
              <a:ext cx="963872" cy="588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+       -     +      -      -</a:t>
              </a:r>
            </a:p>
            <a:p>
              <a:pPr marL="171450" indent="-171450">
                <a:buFontTx/>
                <a:buChar char="-"/>
              </a:pPr>
              <a:r>
                <a:rPr lang="en-US" sz="1050" dirty="0"/>
                <a:t>  +      -      +      -</a:t>
              </a:r>
            </a:p>
            <a:p>
              <a:pPr marL="171450" indent="-171450">
                <a:buFontTx/>
                <a:buChar char="-"/>
              </a:pPr>
              <a:r>
                <a:rPr lang="en-US" sz="1050" dirty="0"/>
                <a:t>  -      +      +      -</a:t>
              </a:r>
            </a:p>
            <a:p>
              <a:r>
                <a:rPr lang="en-US" sz="1050" dirty="0"/>
                <a:t>-       -      -       -      +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F28BA2F-06AA-5548-84B9-BFE89F8DE651}"/>
              </a:ext>
            </a:extLst>
          </p:cNvPr>
          <p:cNvGrpSpPr/>
          <p:nvPr/>
        </p:nvGrpSpPr>
        <p:grpSpPr>
          <a:xfrm>
            <a:off x="3553157" y="1330558"/>
            <a:ext cx="2908798" cy="2282457"/>
            <a:chOff x="3553157" y="1330558"/>
            <a:chExt cx="2908798" cy="228245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6AF10A9-3590-0244-8564-AB1FBD14D152}"/>
                </a:ext>
              </a:extLst>
            </p:cNvPr>
            <p:cNvGrpSpPr/>
            <p:nvPr/>
          </p:nvGrpSpPr>
          <p:grpSpPr>
            <a:xfrm>
              <a:off x="3553157" y="1330558"/>
              <a:ext cx="2908798" cy="2252693"/>
              <a:chOff x="1353537" y="4947841"/>
              <a:chExt cx="3452415" cy="2673692"/>
            </a:xfrm>
          </p:grpSpPr>
          <p:pic>
            <p:nvPicPr>
              <p:cNvPr id="17" name="Picture 16" descr="Water droplets on a surface&#10;&#10;Description automatically generated with medium confidence">
                <a:extLst>
                  <a:ext uri="{FF2B5EF4-FFF2-40B4-BE49-F238E27FC236}">
                    <a16:creationId xmlns:a16="http://schemas.microsoft.com/office/drawing/2014/main" id="{B72639F6-F8E0-C94F-B931-3EFA13F2B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3537" y="4947841"/>
                <a:ext cx="1701990" cy="1275633"/>
              </a:xfrm>
              <a:prstGeom prst="rect">
                <a:avLst/>
              </a:prstGeom>
            </p:spPr>
          </p:pic>
          <p:pic>
            <p:nvPicPr>
              <p:cNvPr id="21" name="Picture 20" descr="A close - up of some snow&#10;&#10;Description automatically generated with low confidence">
                <a:extLst>
                  <a:ext uri="{FF2B5EF4-FFF2-40B4-BE49-F238E27FC236}">
                    <a16:creationId xmlns:a16="http://schemas.microsoft.com/office/drawing/2014/main" id="{1EEE3B90-56A4-1848-A1CB-B59FA175D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7332" y="4965357"/>
                <a:ext cx="1678620" cy="125811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914587B-0666-D742-BA29-6481D446EA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7332" y="6363416"/>
                <a:ext cx="1678620" cy="1258117"/>
              </a:xfrm>
              <a:prstGeom prst="rect">
                <a:avLst/>
              </a:prstGeom>
            </p:spPr>
          </p:pic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A4E95F8D-B945-A84B-8608-F7047417E0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0141" y="3000777"/>
              <a:ext cx="184597" cy="9540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303CD7E-8BC9-CE41-AE50-553DDF04CC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3448" y="3149207"/>
              <a:ext cx="184597" cy="9540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19DB22F0-9325-FF4F-8539-E67968629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0140" y="2693121"/>
              <a:ext cx="184597" cy="9540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F0DE2561-C698-6345-A78E-1EB658B2ED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38045" y="1743786"/>
              <a:ext cx="184597" cy="9540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F32A29B9-0951-C14C-9CD4-5F7D2D2FC7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3447" y="2080734"/>
              <a:ext cx="184597" cy="9540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B1AAB7DD-7B13-A54E-84D2-AE848F502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5558" y="1839187"/>
              <a:ext cx="184597" cy="9540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5FC1CE4D-A5EB-7B42-ABF6-EB1137D02A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32403" y="2080733"/>
              <a:ext cx="184597" cy="9540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959026A-2839-924B-8B91-5CA3489FA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990" b="3683"/>
            <a:stretch/>
          </p:blipFill>
          <p:spPr>
            <a:xfrm>
              <a:off x="3557721" y="2538243"/>
              <a:ext cx="1429431" cy="1074772"/>
            </a:xfrm>
            <a:prstGeom prst="rect">
              <a:avLst/>
            </a:prstGeom>
          </p:spPr>
        </p:pic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776935E3-A408-0248-A741-F5AEE66FFB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93413" y="2845391"/>
              <a:ext cx="184597" cy="9540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3BBD0453-FA9D-854E-837F-75C6459B6E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7856" y="3149206"/>
              <a:ext cx="184597" cy="9540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E46001A4-BA71-F44C-8F19-C8D6039A05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29" y="4243741"/>
            <a:ext cx="2473291" cy="2155963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04FD-58EA-6442-B990-836D6330D9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65" y="6611327"/>
            <a:ext cx="2501290" cy="2155963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12C5218D-FD7A-D341-987E-F524BB03B6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9" y="4233680"/>
            <a:ext cx="2491957" cy="2155963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35FA1723-F907-BF4A-92E9-524773DBDD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6577287"/>
            <a:ext cx="2501290" cy="215596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311A984-5FA0-E640-97BD-24A6E9598E79}"/>
              </a:ext>
            </a:extLst>
          </p:cNvPr>
          <p:cNvSpPr txBox="1"/>
          <p:nvPr/>
        </p:nvSpPr>
        <p:spPr>
          <a:xfrm>
            <a:off x="272545" y="201595"/>
            <a:ext cx="57211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b="1" dirty="0"/>
              <a:t>A)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126C75-71E5-3440-89D8-4D051D02ADBE}"/>
              </a:ext>
            </a:extLst>
          </p:cNvPr>
          <p:cNvSpPr txBox="1"/>
          <p:nvPr/>
        </p:nvSpPr>
        <p:spPr>
          <a:xfrm>
            <a:off x="3429000" y="234030"/>
            <a:ext cx="57211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b="1" dirty="0"/>
              <a:t>B)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F95F25-1CAA-014E-BE5C-2DDEA4C0581D}"/>
              </a:ext>
            </a:extLst>
          </p:cNvPr>
          <p:cNvSpPr txBox="1"/>
          <p:nvPr/>
        </p:nvSpPr>
        <p:spPr>
          <a:xfrm>
            <a:off x="335284" y="3984519"/>
            <a:ext cx="57211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b="1" dirty="0"/>
              <a:t>C)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9AFDCF-ACA4-894C-A66A-773003CB37DE}"/>
              </a:ext>
            </a:extLst>
          </p:cNvPr>
          <p:cNvSpPr txBox="1"/>
          <p:nvPr/>
        </p:nvSpPr>
        <p:spPr>
          <a:xfrm>
            <a:off x="3548619" y="1093202"/>
            <a:ext cx="13372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HCM WT hiPSC CM EV</a:t>
            </a:r>
          </a:p>
          <a:p>
            <a:pPr algn="r"/>
            <a:endParaRPr lang="en-US" sz="1000" dirty="0"/>
          </a:p>
          <a:p>
            <a:pPr algn="r"/>
            <a:endParaRPr lang="en-US" sz="1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F26F6C-0255-374D-BF10-DADB92E19D9F}"/>
              </a:ext>
            </a:extLst>
          </p:cNvPr>
          <p:cNvSpPr/>
          <p:nvPr/>
        </p:nvSpPr>
        <p:spPr>
          <a:xfrm>
            <a:off x="5172354" y="1110181"/>
            <a:ext cx="10502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/>
              <a:t>WT hiPSC CM EV</a:t>
            </a:r>
          </a:p>
        </p:txBody>
      </p:sp>
    </p:spTree>
    <p:extLst>
      <p:ext uri="{BB962C8B-B14F-4D97-AF65-F5344CB8AC3E}">
        <p14:creationId xmlns:p14="http://schemas.microsoft.com/office/powerpoint/2010/main" val="2024565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422C5-A9D4-6742-9A79-EA665D5ED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670" y="1009859"/>
            <a:ext cx="3887100" cy="5282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2A1562-CEFD-8046-AC8C-ED780AC58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4" y="1009859"/>
            <a:ext cx="3806018" cy="51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85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6D7C8-9F6F-D847-BC31-9C0152CC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69" y="547043"/>
            <a:ext cx="4683833" cy="581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4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9A853556EA3942A250CA5D743AF179" ma:contentTypeVersion="4" ma:contentTypeDescription="Create a new document." ma:contentTypeScope="" ma:versionID="64dabda0302cba020532fb5a725c20af">
  <xsd:schema xmlns:xsd="http://www.w3.org/2001/XMLSchema" xmlns:xs="http://www.w3.org/2001/XMLSchema" xmlns:p="http://schemas.microsoft.com/office/2006/metadata/properties" xmlns:ns2="2701c940-678c-4bca-aa3f-d4ce1eaeba5d" targetNamespace="http://schemas.microsoft.com/office/2006/metadata/properties" ma:root="true" ma:fieldsID="c2f27c2231d2f7bca5cf568268fb40cd" ns2:_="">
    <xsd:import namespace="2701c940-678c-4bca-aa3f-d4ce1eaeba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01c940-678c-4bca-aa3f-d4ce1eaeba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1FCA55-77C8-4147-B3F1-5E1ACD3AC1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01c940-678c-4bca-aa3f-d4ce1eaeba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515C64-B791-4CB0-961D-97B7492B85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E7E76B-DB05-4FF0-A559-6B50060E4710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701c940-678c-4bca-aa3f-d4ce1eaeba5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317</Words>
  <Application>Microsoft Office PowerPoint</Application>
  <PresentationFormat>Widescreen</PresentationFormat>
  <Paragraphs>88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East Anglia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Smith (MED - Staff)</dc:creator>
  <cp:lastModifiedBy>James Smith (MED - Staff)</cp:lastModifiedBy>
  <cp:revision>101</cp:revision>
  <dcterms:created xsi:type="dcterms:W3CDTF">2020-09-02T12:09:06Z</dcterms:created>
  <dcterms:modified xsi:type="dcterms:W3CDTF">2021-09-30T09:01:29Z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0x010100469A853556EA3942A250CA5D743AF179</vt:lpwstr>
  </property>
</Properties>
</file>