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sldIdLst>
    <p:sldId id="375" r:id="rId5"/>
    <p:sldId id="353" r:id="rId6"/>
    <p:sldId id="392" r:id="rId7"/>
    <p:sldId id="393" r:id="rId8"/>
    <p:sldId id="387" r:id="rId9"/>
    <p:sldId id="388" r:id="rId10"/>
    <p:sldId id="385" r:id="rId11"/>
    <p:sldId id="389" r:id="rId12"/>
    <p:sldId id="391" r:id="rId13"/>
    <p:sldId id="3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guide" id="{1121A885-35FA-5E49-8B42-453B0A6965DD}">
          <p14:sldIdLst/>
        </p14:section>
        <p14:section name="Title slides" id="{7EE11027-A135-F64A-A311-A99FD9F83366}">
          <p14:sldIdLst>
            <p14:sldId id="375"/>
          </p14:sldIdLst>
        </p14:section>
        <p14:section name="Divider slides" id="{6D09A376-2952-3947-9079-49234CB3DABA}">
          <p14:sldIdLst/>
        </p14:section>
        <p14:section name="Content slides" id="{7034DD30-B12C-A643-A50D-9833D7D341AC}">
          <p14:sldIdLst>
            <p14:sldId id="353"/>
            <p14:sldId id="392"/>
            <p14:sldId id="393"/>
            <p14:sldId id="387"/>
            <p14:sldId id="388"/>
            <p14:sldId id="385"/>
            <p14:sldId id="389"/>
            <p14:sldId id="391"/>
            <p14:sldId id="384"/>
          </p14:sldIdLst>
        </p14:section>
        <p14:section name="Blank slides" id="{FB42F1D1-8411-E74E-9F52-0F93E4B762A9}">
          <p14:sldIdLst/>
        </p14:section>
        <p14:section name="End slide" id="{315FBD29-F089-4E5E-9424-C25CFA120191}">
          <p14:sldIdLst/>
        </p14:section>
        <p14:section name="Useful elements" id="{4CBC3CE5-6B0F-0945-9B95-542AB5985FD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AF6EF"/>
    <a:srgbClr val="11273B"/>
    <a:srgbClr val="CFD4D8"/>
    <a:srgbClr val="9FA8B1"/>
    <a:srgbClr val="10263B"/>
    <a:srgbClr val="334A00"/>
    <a:srgbClr val="D1E1AC"/>
    <a:srgbClr val="92D4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F8258-1430-F889-71CD-822E1FA4672C}" v="57" dt="2024-02-08T12:22:28.747"/>
    <p1510:client id="{3B4BA337-8A5D-C5DD-4864-2959A908A369}" v="192" dt="2024-02-09T17:01:53.305"/>
    <p1510:client id="{4B9053E7-7648-AA0B-2E8B-4D292ACD19D7}" v="147" dt="2024-02-08T13:03:11.734"/>
    <p1510:client id="{AA269A09-54C2-D5AA-1B28-DD268C3E51AB}" v="34" dt="2024-02-09T15:42:22.538"/>
    <p1510:client id="{B27BE16E-5020-CC75-97DE-C12C583B6A3E}" v="80" dt="2024-02-08T11:19:40.506"/>
    <p1510:client id="{D35CA9E2-01E9-E9DF-DC31-BC9E216ABCBC}" v="617" dt="2024-02-09T15:58:22.249"/>
    <p1510:client id="{E20E3255-AB8F-F441-2562-3C06D9166A3F}" v="918" dt="2024-02-08T21:42:14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6449" autoAdjust="0"/>
  </p:normalViewPr>
  <p:slideViewPr>
    <p:cSldViewPr snapToGrid="0" showGuides="1">
      <p:cViewPr varScale="1">
        <p:scale>
          <a:sx n="63" d="100"/>
          <a:sy n="63" d="100"/>
        </p:scale>
        <p:origin x="9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AB730-C678-F54E-B0F5-84D0A197249E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208CF-6D31-B34E-9D95-EC615C533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3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8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5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3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50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208CF-6D31-B34E-9D95-EC615C5336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9D85A3C1-D82A-B562-D697-12A7A834D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14586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853EA-4853-ACD6-CC82-7D33A6FB25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450" y="2258844"/>
            <a:ext cx="9598564" cy="16208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/>
            </a:lvl1pPr>
          </a:lstStyle>
          <a:p>
            <a:r>
              <a:rPr lang="en-GB" dirty="0"/>
              <a:t>The title of your presentation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0556-8831-6682-C9D7-CE486771B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450" y="4244162"/>
            <a:ext cx="9598564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196E396-D43A-21AF-902E-40BD0AF6B4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5" name="Picture Placeholder 2" descr="Partner logo.&#10;">
            <a:extLst>
              <a:ext uri="{FF2B5EF4-FFF2-40B4-BE49-F238E27FC236}">
                <a16:creationId xmlns:a16="http://schemas.microsoft.com/office/drawing/2014/main" id="{A686251C-E48A-AA4A-6E4A-BC5C83A05A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56867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Jubil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the Jubilee campus with the buildings reflecting in the water.">
            <a:extLst>
              <a:ext uri="{FF2B5EF4-FFF2-40B4-BE49-F238E27FC236}">
                <a16:creationId xmlns:a16="http://schemas.microsoft.com/office/drawing/2014/main" id="{77FD8D84-1679-38C7-0289-DCCDBBF42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28E206-4F63-08F4-8670-D6D0CE43D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niversity of Nottingham logo">
            <a:extLst>
              <a:ext uri="{FF2B5EF4-FFF2-40B4-BE49-F238E27FC236}">
                <a16:creationId xmlns:a16="http://schemas.microsoft.com/office/drawing/2014/main" id="{085511E6-A05D-133B-58DE-91F1088AC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33EC02-81D9-2D0A-2981-160986CA1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47A76-C945-91CB-5549-433224A0BA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B52A8B-C3B3-C40B-83CE-26F42289F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144CEBF8-B4F3-8B7D-FC0E-DEE8182A2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88820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he GSK Building, Jubilee Campus. This represents sustainability.">
            <a:extLst>
              <a:ext uri="{FF2B5EF4-FFF2-40B4-BE49-F238E27FC236}">
                <a16:creationId xmlns:a16="http://schemas.microsoft.com/office/drawing/2014/main" id="{8E0A4445-18E5-C130-2732-8D1767178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 descr="University of Nottingham logo">
            <a:extLst>
              <a:ext uri="{FF2B5EF4-FFF2-40B4-BE49-F238E27FC236}">
                <a16:creationId xmlns:a16="http://schemas.microsoft.com/office/drawing/2014/main" id="{B3F55132-FFB5-5664-C457-AAEEBC1C9461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6" name="Picture 5" descr="University of Nottingham logo">
              <a:extLst>
                <a:ext uri="{FF2B5EF4-FFF2-40B4-BE49-F238E27FC236}">
                  <a16:creationId xmlns:a16="http://schemas.microsoft.com/office/drawing/2014/main" id="{B6936C8D-5139-3496-BA36-DA3B9A8D4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E56D2AD0-5B66-68D3-EC24-8D74D025FE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933EC02-81D9-2D0A-2981-160986CA1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450" y="1526601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47A76-C945-91CB-5549-433224A0BA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450" y="3474734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B52A8B-C3B3-C40B-83CE-26F42289F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372" y="4594902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144CEBF8-B4F3-8B7D-FC0E-DEE8182A2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669076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esearc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lose up image of a solder iron and circuit board representing research and the university">
            <a:extLst>
              <a:ext uri="{FF2B5EF4-FFF2-40B4-BE49-F238E27FC236}">
                <a16:creationId xmlns:a16="http://schemas.microsoft.com/office/drawing/2014/main" id="{B2FCE108-38BB-55A0-EDF7-8C8940778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88DF4C-B16B-F94B-4B24-CA9F60B9B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iversity of Nottingham logo">
            <a:extLst>
              <a:ext uri="{FF2B5EF4-FFF2-40B4-BE49-F238E27FC236}">
                <a16:creationId xmlns:a16="http://schemas.microsoft.com/office/drawing/2014/main" id="{B6936C8D-5139-3496-BA36-DA3B9A8D4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954F94-8460-0421-7AB1-DA51CF9FF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D9DFDB-5A7C-D207-F19E-20F14279B0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0E116F-B78E-E6CF-85BA-9F027A61F5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9" name="Picture Placeholder 2" descr="Partner logo.">
            <a:extLst>
              <a:ext uri="{FF2B5EF4-FFF2-40B4-BE49-F238E27FC236}">
                <a16:creationId xmlns:a16="http://schemas.microsoft.com/office/drawing/2014/main" id="{8B1269C2-F17F-E221-0E5A-FBA04F2F11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73833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esearch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image of a Petri dish representing research at the university.">
            <a:extLst>
              <a:ext uri="{FF2B5EF4-FFF2-40B4-BE49-F238E27FC236}">
                <a16:creationId xmlns:a16="http://schemas.microsoft.com/office/drawing/2014/main" id="{960DD3FF-75B1-18A9-9303-69E04FC31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6850A0-B8B9-FF66-3068-158E81F693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68000">
                <a:schemeClr val="bg1">
                  <a:alpha val="77000"/>
                </a:schemeClr>
              </a:gs>
              <a:gs pos="0">
                <a:schemeClr val="bg1">
                  <a:alpha val="90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 descr="University of Nottingham logo">
            <a:extLst>
              <a:ext uri="{FF2B5EF4-FFF2-40B4-BE49-F238E27FC236}">
                <a16:creationId xmlns:a16="http://schemas.microsoft.com/office/drawing/2014/main" id="{FE1D6E92-5290-1C2E-0615-02172335E21D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3751951F-6AEC-26B3-51D3-81A4705EA8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1C3934D-A361-752E-306D-CABE6FAC90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E713FE3-C318-030C-E350-B79800091D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4A1B2BA-B0FF-65C8-752C-032EA5940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E868E9B4-6EE2-4451-F95E-40AABDC86B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52259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knowledge_ex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students with a lecturer in a classroom">
            <a:extLst>
              <a:ext uri="{FF2B5EF4-FFF2-40B4-BE49-F238E27FC236}">
                <a16:creationId xmlns:a16="http://schemas.microsoft.com/office/drawing/2014/main" id="{ACBFB2E8-6E89-BBAA-618E-AEFB63004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9D4243-D09B-4010-00ED-52DEA9510D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60000"/>
                </a:schemeClr>
              </a:gs>
              <a:gs pos="0">
                <a:schemeClr val="bg1">
                  <a:alpha val="76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University of Nottingham logo">
            <a:extLst>
              <a:ext uri="{FF2B5EF4-FFF2-40B4-BE49-F238E27FC236}">
                <a16:creationId xmlns:a16="http://schemas.microsoft.com/office/drawing/2014/main" id="{99F41044-EE70-E9F2-8436-AFD161FB20CE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DD42F20C-5448-89E8-1BAC-677437134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066223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aculty_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 indoor looking at printed posters to represent the arts faculty at the university">
            <a:extLst>
              <a:ext uri="{FF2B5EF4-FFF2-40B4-BE49-F238E27FC236}">
                <a16:creationId xmlns:a16="http://schemas.microsoft.com/office/drawing/2014/main" id="{9C68E323-7A9A-640F-9BA6-836C099A9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BABB96-EBB8-3E88-4702-73479B334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iversity of Nottingham logo">
            <a:extLst>
              <a:ext uri="{FF2B5EF4-FFF2-40B4-BE49-F238E27FC236}">
                <a16:creationId xmlns:a16="http://schemas.microsoft.com/office/drawing/2014/main" id="{14686114-02E6-D92C-A5FC-B12555FEF7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595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aculty_social_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udent sitting in a library reading a book to represent social sciences faculty">
            <a:extLst>
              <a:ext uri="{FF2B5EF4-FFF2-40B4-BE49-F238E27FC236}">
                <a16:creationId xmlns:a16="http://schemas.microsoft.com/office/drawing/2014/main" id="{B565E0CA-EE73-59A5-7B15-8184F1AF3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32" y="0"/>
            <a:ext cx="1219703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8267CD-D760-80CB-6ECD-FEC9C28919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60000"/>
                </a:schemeClr>
              </a:gs>
              <a:gs pos="0">
                <a:schemeClr val="bg1"/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The University of Nottingham logo.">
            <a:extLst>
              <a:ext uri="{FF2B5EF4-FFF2-40B4-BE49-F238E27FC236}">
                <a16:creationId xmlns:a16="http://schemas.microsoft.com/office/drawing/2014/main" id="{F5B6BDB7-93E8-A9D5-A974-108B82ACE397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DD42F20C-5448-89E8-1BAC-677437134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66665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aculty_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 wearing goggles while operating machinery to represent the engineering faculty">
            <a:extLst>
              <a:ext uri="{FF2B5EF4-FFF2-40B4-BE49-F238E27FC236}">
                <a16:creationId xmlns:a16="http://schemas.microsoft.com/office/drawing/2014/main" id="{937042E3-1F94-D876-D855-C0086C1E1D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677D0-4A7D-B2D4-5884-B7CA0698A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52000">
                <a:schemeClr val="bg1">
                  <a:alpha val="60000"/>
                </a:schemeClr>
              </a:gs>
              <a:gs pos="0">
                <a:schemeClr val="bg1"/>
              </a:gs>
              <a:gs pos="77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 descr="University of Nottingham logo">
            <a:extLst>
              <a:ext uri="{FF2B5EF4-FFF2-40B4-BE49-F238E27FC236}">
                <a16:creationId xmlns:a16="http://schemas.microsoft.com/office/drawing/2014/main" id="{183F7270-4379-F8B2-5D8E-518A76505B08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5E91A821-D390-B9E9-1E6B-240DC4A254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&#10;">
              <a:extLst>
                <a:ext uri="{FF2B5EF4-FFF2-40B4-BE49-F238E27FC236}">
                  <a16:creationId xmlns:a16="http://schemas.microsoft.com/office/drawing/2014/main" id="{DD42F20C-5448-89E8-1BAC-677437134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739940D-65C5-FB7F-9FCE-1C2E3D92DC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A391B4-D1A3-07B0-2040-B1E4DD0E1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E723E9-5220-358B-4CE9-424926AAE4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DAD97A24-4AE6-1670-120F-0B2EA9952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62572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22ABA4-3700-BF47-C5C3-AD2A7C00FB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91764B8-A98D-B024-D18E-427B6AC849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93E08E4-1BF9-8CA3-4C65-FF7B43AB2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0" name="Picture Placeholder 2" descr="Partner logo.">
            <a:extLst>
              <a:ext uri="{FF2B5EF4-FFF2-40B4-BE49-F238E27FC236}">
                <a16:creationId xmlns:a16="http://schemas.microsoft.com/office/drawing/2014/main" id="{320CE6D5-BD3C-E1D9-4759-3B4EA6BE4B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57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2D73A5-D9F3-41EE-E7DB-D68266D90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4708EE-9DCC-D954-B2AB-46FED4C0E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033AEE-5A46-6AD6-1141-0D13DA32B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236E9D49-337F-82A4-1332-A4CD0B82E4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Nottingham logo">
            <a:extLst>
              <a:ext uri="{FF2B5EF4-FFF2-40B4-BE49-F238E27FC236}">
                <a16:creationId xmlns:a16="http://schemas.microsoft.com/office/drawing/2014/main" id="{15DABD73-1F59-7DE4-286D-42E72C4D3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853EA-4853-ACD6-CC82-7D33A6FB25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450" y="2258844"/>
            <a:ext cx="9598564" cy="16208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of your presentation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0556-8831-6682-C9D7-CE486771B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450" y="4244162"/>
            <a:ext cx="9598564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1077D18-4A41-F2FC-BDBD-1952BE2667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4" name="Picture Placeholder 2" descr="Partner logo.">
            <a:extLst>
              <a:ext uri="{FF2B5EF4-FFF2-40B4-BE49-F238E27FC236}">
                <a16:creationId xmlns:a16="http://schemas.microsoft.com/office/drawing/2014/main" id="{CBC67323-FEAE-C279-D467-27C99A9CED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24218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4F4275-3E4F-D80E-F9C8-47C67E6181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D309B2-0B3C-7544-CF55-A9DA0836EA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3F9965-8A47-94FA-C04E-A27D2EA8DD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17790C14-E84E-D22B-241E-70A189E4A8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4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Nottingham logo">
            <a:extLst>
              <a:ext uri="{FF2B5EF4-FFF2-40B4-BE49-F238E27FC236}">
                <a16:creationId xmlns:a16="http://schemas.microsoft.com/office/drawing/2014/main" id="{F1EA9D3F-EDF8-DEC2-BF2D-AE3CF258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8903FF-2ED4-C86B-64A8-AC2ED1D199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528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of presentation </a:t>
            </a:r>
            <a:br>
              <a:rPr lang="en-GB" dirty="0"/>
            </a:br>
            <a:r>
              <a:rPr lang="en-GB" dirty="0"/>
              <a:t>or section goes here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5196FB-C293-6637-2C20-F6F5A3B3F2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28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EF38FB-2DE7-E0FC-2BEF-2C1C30101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89" y="5229240"/>
            <a:ext cx="4225925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1" name="Picture Placeholder 2" descr="Partner logo.">
            <a:extLst>
              <a:ext uri="{FF2B5EF4-FFF2-40B4-BE49-F238E27FC236}">
                <a16:creationId xmlns:a16="http://schemas.microsoft.com/office/drawing/2014/main" id="{D29B8919-ECAB-740A-54B2-F6ADBF999E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57363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versity of Nottingham castle icon">
            <a:extLst>
              <a:ext uri="{FF2B5EF4-FFF2-40B4-BE49-F238E27FC236}">
                <a16:creationId xmlns:a16="http://schemas.microsoft.com/office/drawing/2014/main" id="{ABE46430-C869-FB5B-1543-5658FF4DB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22ABA4-3700-BF47-C5C3-AD2A7C00FB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91764B8-A98D-B024-D18E-427B6AC849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 of Nottingham castle icon">
            <a:extLst>
              <a:ext uri="{FF2B5EF4-FFF2-40B4-BE49-F238E27FC236}">
                <a16:creationId xmlns:a16="http://schemas.microsoft.com/office/drawing/2014/main" id="{0F4B7E7B-C184-0FD6-967A-1495A016A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67CB6-25ED-5142-E060-0D1155D689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D93F1-6799-698D-3691-2B55FC98EC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35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 of Nottingham castle icon">
            <a:extLst>
              <a:ext uri="{FF2B5EF4-FFF2-40B4-BE49-F238E27FC236}">
                <a16:creationId xmlns:a16="http://schemas.microsoft.com/office/drawing/2014/main" id="{4674787E-5F7F-8AEF-E91C-288651325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12E4A-B2A7-E044-D5F9-97AD9A7D5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034DB-22D0-BF2A-EC1A-44865177D6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versity of Nottingham castle icon">
            <a:extLst>
              <a:ext uri="{FF2B5EF4-FFF2-40B4-BE49-F238E27FC236}">
                <a16:creationId xmlns:a16="http://schemas.microsoft.com/office/drawing/2014/main" id="{EE74AC68-18AF-B6C5-ADFC-35E4DB4B9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B7C56-46BC-877A-A8BB-101B90BFD2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089" y="1808163"/>
            <a:ext cx="9269952" cy="179673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8BB8-6D58-2478-03AA-191002128E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7089" y="3969375"/>
            <a:ext cx="9269952" cy="720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5C707-8C61-7BF9-EF26-9346A39155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766550" y="0"/>
            <a:ext cx="42545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96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73FB3-9B19-99C1-3D3B-5F99A94D0E99}"/>
              </a:ext>
            </a:extLst>
          </p:cNvPr>
          <p:cNvSpPr/>
          <p:nvPr userDrawn="1"/>
        </p:nvSpPr>
        <p:spPr>
          <a:xfrm>
            <a:off x="-1315704" y="900000"/>
            <a:ext cx="1284984" cy="719250"/>
          </a:xfrm>
          <a:prstGeom prst="rect">
            <a:avLst/>
          </a:prstGeom>
          <a:solidFill>
            <a:srgbClr val="92D4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2FC18C2-35C0-6A2D-7CC1-B9CB79EDB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1358900"/>
            <a:ext cx="11341100" cy="4860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4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FBF756-7938-DF8A-6396-399256C9906D}"/>
              </a:ext>
            </a:extLst>
          </p:cNvPr>
          <p:cNvSpPr/>
          <p:nvPr userDrawn="1"/>
        </p:nvSpPr>
        <p:spPr>
          <a:xfrm>
            <a:off x="-1315704" y="9000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7C0ADF4-0D4B-B1BD-FF64-E8E537692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F1BA355-872A-DEBD-83F0-DEB26F40738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2" y="1358900"/>
            <a:ext cx="11333076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2158669"/>
            <a:ext cx="11341100" cy="37779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2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9B2B3E-7582-7286-13C3-D6FB10512B05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7E7DBA9-86CE-B2F4-C934-CC6EEA02C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458788"/>
            <a:ext cx="5211794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03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181FBF-FF29-7EEB-B956-87316803BB80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4CF4F-FADD-27CF-D87D-D9D07A4A1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7C9B7B-EA93-3AB0-06E0-7F98E483636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3" y="2707856"/>
            <a:ext cx="52116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EDEE7F-F97B-7B97-02BF-AF74423C78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3519012"/>
            <a:ext cx="5211677" cy="2700813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458788"/>
            <a:ext cx="5211794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B23B47-37ED-75C0-0F34-9D3C03F79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80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esearc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VR headset and holding their hands up to represent research at the university">
            <a:extLst>
              <a:ext uri="{FF2B5EF4-FFF2-40B4-BE49-F238E27FC236}">
                <a16:creationId xmlns:a16="http://schemas.microsoft.com/office/drawing/2014/main" id="{88BA64FE-DCFE-E987-F49F-BD6E89D41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93D777-56E9-B4C4-902D-3069A7237E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>
                  <a:alpha val="98824"/>
                </a:srgbClr>
              </a:gs>
              <a:gs pos="93000">
                <a:srgbClr val="1026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iversity of Nottingham logo">
            <a:extLst>
              <a:ext uri="{FF2B5EF4-FFF2-40B4-BE49-F238E27FC236}">
                <a16:creationId xmlns:a16="http://schemas.microsoft.com/office/drawing/2014/main" id="{B6936C8D-5139-3496-BA36-DA3B9A8D4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6D8DE2-D7AF-CBE9-C1E8-EFF240B064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683EFB-0B47-EE2D-87FD-BFB068E2BC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233DC0-9F51-CF33-DAEF-5730C67424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3" name="Picture Placeholder 2" descr="Partner logo.">
            <a:extLst>
              <a:ext uri="{FF2B5EF4-FFF2-40B4-BE49-F238E27FC236}">
                <a16:creationId xmlns:a16="http://schemas.microsoft.com/office/drawing/2014/main" id="{AB9F89D2-B938-55F7-2390-59CE40180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25270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74E01E-D3F9-8614-6E3C-62268CBD2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1"/>
            <a:ext cx="12192000" cy="13589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versity of Nottingham castle icon">
            <a:extLst>
              <a:ext uri="{FF2B5EF4-FFF2-40B4-BE49-F238E27FC236}">
                <a16:creationId xmlns:a16="http://schemas.microsoft.com/office/drawing/2014/main" id="{D7395279-FD9F-F3B7-B55E-F407BE7B3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1BDDD1-ABB8-5513-0EBE-12EB29040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1817688"/>
            <a:ext cx="5219518" cy="4402138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1358900"/>
            <a:ext cx="6096000" cy="54991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1812413"/>
            <a:ext cx="5211794" cy="440741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63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header_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74E01E-D3F9-8614-6E3C-62268CBD2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1"/>
            <a:ext cx="12192000" cy="13589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iversity of Nottingham castle icon">
            <a:extLst>
              <a:ext uri="{FF2B5EF4-FFF2-40B4-BE49-F238E27FC236}">
                <a16:creationId xmlns:a16="http://schemas.microsoft.com/office/drawing/2014/main" id="{D7395279-FD9F-F3B7-B55E-F407BE7B3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1BDDD1-ABB8-5513-0EBE-12EB29040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116A886-E557-330B-11EE-42F5D3EE412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33473" y="1812413"/>
            <a:ext cx="52116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079674-2601-E1DB-B666-2D0B774D04F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3473" y="2623569"/>
            <a:ext cx="5211677" cy="3596255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1358900"/>
            <a:ext cx="6096000" cy="54991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1812413"/>
            <a:ext cx="5211794" cy="440741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7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3C1180-494D-3A45-3D53-7113F7295561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DDB14-B4F8-AF81-C172-8590ED48C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E2F637-A3FE-B82F-49CB-F653C711B9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2" y="2708904"/>
            <a:ext cx="7192877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5EE26C-6F7A-8BE8-0244-7469236E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14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65">
          <p15:clr>
            <a:srgbClr val="9FCC3B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N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3C1180-494D-3A45-3D53-7113F7295561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DDB14-B4F8-AF81-C172-8590ED48C9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E2F637-A3FE-B82F-49CB-F653C711B9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2" y="2708904"/>
            <a:ext cx="7192877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11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rgbClr val="FAF6E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5EE26C-6F7A-8BE8-0244-7469236E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5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65">
          <p15:clr>
            <a:srgbClr val="9FCC3B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BBED16-29E0-32E0-53EF-E6BDB0D777A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E7D4E18-50DC-7E45-B2D8-00BB10340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56A981-CD9B-8BA7-562F-FBFBA872256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3" y="2708904"/>
            <a:ext cx="71928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55CA27-D589-3763-3734-33D5177284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3520060"/>
            <a:ext cx="7192877" cy="2699765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58788"/>
            <a:ext cx="3240087" cy="5761037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6B96E7-E547-78AA-C543-83A207229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subtitle_N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BBED16-29E0-32E0-53EF-E6BDB0D777A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E7D4E18-50DC-7E45-B2D8-00BB10340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6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56A981-CD9B-8BA7-562F-FBFBA872256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3473" y="2708904"/>
            <a:ext cx="7192877" cy="4503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Subheading goes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55CA27-D589-3763-3734-33D5177284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3520060"/>
            <a:ext cx="7192877" cy="2699765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75613" y="0"/>
            <a:ext cx="4116387" cy="6858000"/>
          </a:xfrm>
          <a:prstGeom prst="rect">
            <a:avLst/>
          </a:prstGeom>
          <a:solidFill>
            <a:srgbClr val="11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6463" y="440315"/>
            <a:ext cx="3240087" cy="5761037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rgbClr val="FAF6E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6B96E7-E547-78AA-C543-83A207229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39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lumn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AA1B0-C99D-5E34-36D6-FAE430BD2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55204-F707-A2D7-9431-4397130C1DC7}"/>
              </a:ext>
            </a:extLst>
          </p:cNvPr>
          <p:cNvSpPr txBox="1"/>
          <p:nvPr userDrawn="1"/>
        </p:nvSpPr>
        <p:spPr>
          <a:xfrm>
            <a:off x="343005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1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B91C6-3DB9-F614-38EC-2285A437201C}"/>
              </a:ext>
            </a:extLst>
          </p:cNvPr>
          <p:cNvSpPr txBox="1"/>
          <p:nvPr userDrawn="1"/>
        </p:nvSpPr>
        <p:spPr>
          <a:xfrm>
            <a:off x="4294951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178B68-4973-59C0-D306-617FE8FC88C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85772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90D3A-884C-1A78-8C9D-522CF00F72B3}"/>
              </a:ext>
            </a:extLst>
          </p:cNvPr>
          <p:cNvSpPr txBox="1"/>
          <p:nvPr userDrawn="1"/>
        </p:nvSpPr>
        <p:spPr>
          <a:xfrm>
            <a:off x="8246897" y="1572882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88ED98-95EA-FDDD-D6DB-6552BA7D87B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46300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82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lum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BA62D1B7-1580-A1C2-197B-0F085CE1F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1A70D-F4F8-FBC6-92C6-09996629C5F8}"/>
              </a:ext>
            </a:extLst>
          </p:cNvPr>
          <p:cNvSpPr txBox="1"/>
          <p:nvPr userDrawn="1"/>
        </p:nvSpPr>
        <p:spPr>
          <a:xfrm>
            <a:off x="343005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1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8888D-3FC8-5D56-A009-4CF75EA4CDC4}"/>
              </a:ext>
            </a:extLst>
          </p:cNvPr>
          <p:cNvSpPr txBox="1"/>
          <p:nvPr userDrawn="1"/>
        </p:nvSpPr>
        <p:spPr>
          <a:xfrm>
            <a:off x="4294951" y="1593063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178B68-4973-59C0-D306-617FE8FC88C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85772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B0D2A-C2E3-F25D-53F4-CF13865C9109}"/>
              </a:ext>
            </a:extLst>
          </p:cNvPr>
          <p:cNvSpPr txBox="1"/>
          <p:nvPr userDrawn="1"/>
        </p:nvSpPr>
        <p:spPr>
          <a:xfrm>
            <a:off x="8246897" y="1572882"/>
            <a:ext cx="1448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8000" b="1" dirty="0">
                <a:solidFill>
                  <a:srgbClr val="009BC1"/>
                </a:solidFill>
              </a:rPr>
              <a:t>06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88ED98-95EA-FDDD-D6DB-6552BA7D87B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46300" y="3159585"/>
            <a:ext cx="3345691" cy="27902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Your text goes here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71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B74EC4-F077-7ACF-63E6-7A6072899E75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44ED2-A07C-2BEB-4CC6-8EE32AF09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8B36-7136-2B46-5099-B25A0C21EF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458788"/>
            <a:ext cx="5211794" cy="5761037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513B074-6D4D-5E65-E763-4CBE80D66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95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header_rever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FCFD66-2782-25FD-4B6B-8E3FBA800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358900"/>
            <a:ext cx="6096000" cy="5499100"/>
          </a:xfrm>
          <a:prstGeom prst="rect">
            <a:avLst/>
          </a:prstGeom>
          <a:solidFill>
            <a:srgbClr val="CF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91BDDD1-ABB8-5513-0EBE-12EB29040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5386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A4DB-7437-56B6-3837-AC3C5EEB09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1817688"/>
            <a:ext cx="5219518" cy="4402138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1358900"/>
            <a:ext cx="6096000" cy="549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B655E7-91E1-1C07-7B06-2DA668B7F5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4756" y="1812413"/>
            <a:ext cx="5211794" cy="4407411"/>
          </a:xfrm>
          <a:prstGeom prst="rect">
            <a:avLst/>
          </a:prstGeom>
        </p:spPr>
        <p:txBody>
          <a:bodyPr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B6B00A-DA58-B7AA-2824-078C084AE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8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oup of students walking outside at the Jubilee campus">
            <a:extLst>
              <a:ext uri="{FF2B5EF4-FFF2-40B4-BE49-F238E27FC236}">
                <a16:creationId xmlns:a16="http://schemas.microsoft.com/office/drawing/2014/main" id="{F3A6E300-C087-BDE0-B7B6-C71E0D2AF2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266575-181D-0C2D-D064-10CE7F267D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iversity of Nottingham logo">
            <a:extLst>
              <a:ext uri="{FF2B5EF4-FFF2-40B4-BE49-F238E27FC236}">
                <a16:creationId xmlns:a16="http://schemas.microsoft.com/office/drawing/2014/main" id="{7DCA2C24-5EEB-AB5B-F13B-1437BFDCD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28B6B83-73D3-39B9-342E-9B160749B2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2952EF-E6DB-4C48-B20B-247CE28572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54BEC63-1276-D73F-6E8D-64F2FF384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5" name="Picture Placeholder 2" descr="Partner logo.&#10;">
            <a:extLst>
              <a:ext uri="{FF2B5EF4-FFF2-40B4-BE49-F238E27FC236}">
                <a16:creationId xmlns:a16="http://schemas.microsoft.com/office/drawing/2014/main" id="{87051EF0-A3DE-6CC6-7FB7-69634DED9E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069301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id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E44EC-D851-12E4-A4FC-326A1D3AE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pic>
        <p:nvPicPr>
          <p:cNvPr id="27" name="Picture 26" descr="Image of the Trent Building through the trees">
            <a:extLst>
              <a:ext uri="{FF2B5EF4-FFF2-40B4-BE49-F238E27FC236}">
                <a16:creationId xmlns:a16="http://schemas.microsoft.com/office/drawing/2014/main" id="{9E54FF2A-2B74-5BA4-CF40-EC745ED38F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035299" cy="3429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DCCA7DA-43AB-3A07-EF33-FACF17E6C0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303530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AE549-3D8C-F8C5-5564-74DC0B0E75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035592" y="3429000"/>
            <a:ext cx="3060408" cy="3429000"/>
          </a:xfrm>
          <a:prstGeom prst="rect">
            <a:avLst/>
          </a:prstGeom>
          <a:solidFill>
            <a:srgbClr val="66C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D4FDFF-01CC-7D91-5FE8-76C56AA43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35300" y="3429000"/>
            <a:ext cx="3060700" cy="3429000"/>
          </a:xfrm>
          <a:prstGeom prst="rect">
            <a:avLst/>
          </a:prstGeom>
        </p:spPr>
        <p:txBody>
          <a:bodyPr lIns="360000" tIns="360000" rIns="360000" bIns="900000"/>
          <a:lstStyle>
            <a:lvl1pPr marL="0" indent="0">
              <a:buNone/>
              <a:defRPr sz="2800" b="1"/>
            </a:lvl1pPr>
            <a:lvl2pPr marL="0" indent="0">
              <a:buNone/>
              <a:defRPr sz="2400"/>
            </a:lvl2pPr>
          </a:lstStyle>
          <a:p>
            <a:pPr lvl="0"/>
            <a:r>
              <a:rPr lang="en-GB" dirty="0"/>
              <a:t>Text box 1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1FD6D-ACBB-795F-A648-16926841C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3060408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F8E0CD1-94EB-05D7-D056-7768B00D42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950" y="0"/>
            <a:ext cx="3046458" cy="3429000"/>
          </a:xfrm>
          <a:prstGeom prst="rect">
            <a:avLst/>
          </a:prstGeom>
        </p:spPr>
        <p:txBody>
          <a:bodyPr lIns="360000" tIns="432000" rIns="360000" bIns="360000"/>
          <a:lstStyle>
            <a:lvl1pPr marL="0" indent="0">
              <a:buNone/>
              <a:defRPr sz="2800" b="1"/>
            </a:lvl1pPr>
            <a:lvl2pPr marL="0" indent="0">
              <a:buNone/>
              <a:defRPr sz="2400"/>
            </a:lvl2pPr>
          </a:lstStyle>
          <a:p>
            <a:pPr lvl="0"/>
            <a:r>
              <a:rPr lang="en-GB" dirty="0"/>
              <a:t>Text box 2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0767FC-B0EE-2180-5D56-1FD4F2E49E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6408" y="0"/>
            <a:ext cx="3035592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7D5F2ED6-EDF6-AE45-DB32-B0BFFD4C08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70358" y="0"/>
            <a:ext cx="3021642" cy="3429000"/>
          </a:xfrm>
          <a:prstGeom prst="rect">
            <a:avLst/>
          </a:prstGeom>
        </p:spPr>
        <p:txBody>
          <a:bodyPr lIns="360000" tIns="432000" rIns="360000" bIns="36000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Text box 3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5" name="Picture 4" descr="Two students looking at a computer together.">
            <a:extLst>
              <a:ext uri="{FF2B5EF4-FFF2-40B4-BE49-F238E27FC236}">
                <a16:creationId xmlns:a16="http://schemas.microsoft.com/office/drawing/2014/main" id="{E088E9FE-9D2F-707D-553D-DD7D8D0BF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071" y="3429001"/>
            <a:ext cx="6116930" cy="3429000"/>
          </a:xfrm>
          <a:prstGeom prst="rect">
            <a:avLst/>
          </a:prstGeom>
        </p:spPr>
      </p:pic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5B60017-6E9F-37A8-BC85-B1B623D25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950" y="3429000"/>
            <a:ext cx="608205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47ADA44-5ECF-D81F-2E99-B0A321C86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15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id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FA4EF-A742-5BA9-C34E-7BBDD53BD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AE549-3D8C-F8C5-5564-74DC0B0E75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29000"/>
            <a:ext cx="6095998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13120BCC-8BEC-DF67-24F5-634A4A8C8B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473" y="3429000"/>
            <a:ext cx="5662527" cy="3429000"/>
          </a:xfrm>
          <a:prstGeom prst="rect">
            <a:avLst/>
          </a:prstGeom>
        </p:spPr>
        <p:txBody>
          <a:bodyPr lIns="0" tIns="360000" rIns="360000" bIns="900000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buNone/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Text box 1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0674E-8EA7-AED4-D11A-4B5776ED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102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DB2B333-8E79-CCA2-11F6-ACE5708FCD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950" y="0"/>
            <a:ext cx="5656600" cy="3429000"/>
          </a:xfrm>
          <a:prstGeom prst="rect">
            <a:avLst/>
          </a:prstGeom>
        </p:spPr>
        <p:txBody>
          <a:bodyPr lIns="360000" tIns="432000" rIns="360000" bIns="360000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Text box 2</a:t>
            </a:r>
          </a:p>
          <a:p>
            <a:pPr lvl="1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7" name="Picture 6" descr="A group of students sitting at a table discussing their notes">
            <a:extLst>
              <a:ext uri="{FF2B5EF4-FFF2-40B4-BE49-F238E27FC236}">
                <a16:creationId xmlns:a16="http://schemas.microsoft.com/office/drawing/2014/main" id="{277CEDCB-2DF9-43E7-3E2C-8D6555253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950" y="3429000"/>
            <a:ext cx="6082050" cy="3429000"/>
          </a:xfrm>
          <a:prstGeom prst="rect">
            <a:avLst/>
          </a:prstGeom>
        </p:spPr>
      </p:pic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12BCA2A-7A54-C6A7-06AA-26279F9F31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950" y="3429000"/>
            <a:ext cx="608205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2DEC5A4-D2F7-DF4A-E9B6-9EEEB81A0D46}"/>
              </a:ext>
            </a:extLst>
          </p:cNvPr>
          <p:cNvSpPr txBox="1">
            <a:spLocks/>
          </p:cNvSpPr>
          <p:nvPr userDrawn="1"/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EACED-CA5D-B048-836B-BF30EF0E914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74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alf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C39AFA-7D75-A7A1-4DAF-0ABAD9DF1B34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7E610-1FA4-7CBB-1A5C-327EEBFC4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3DEE5-A7EF-7B8E-B77B-FA9951B99A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9" name="Picture 8" descr="Picture of a goose at the Jubilee campus surrounded by grass and yellow flowers.&#10;">
            <a:extLst>
              <a:ext uri="{FF2B5EF4-FFF2-40B4-BE49-F238E27FC236}">
                <a16:creationId xmlns:a16="http://schemas.microsoft.com/office/drawing/2014/main" id="{D44FE04A-D494-B805-4FFC-3E58CDD2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840" y="0"/>
            <a:ext cx="6088160" cy="6858000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3D460CB-C830-EC38-98D8-0FCA20D78F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0FB5E-1C0D-25FF-B88F-DE34AC42D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3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0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hird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1D539C-2810-8838-FCB1-661F2CC4B5E5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230BE-0CFA-E6A8-3D27-DD65772DD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71928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75DF16-3906-148C-E1CC-C228D62951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2" y="2708904"/>
            <a:ext cx="7192877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pic>
        <p:nvPicPr>
          <p:cNvPr id="4" name="Picture 3" descr="Student sitting at a table looking up in thought">
            <a:extLst>
              <a:ext uri="{FF2B5EF4-FFF2-40B4-BE49-F238E27FC236}">
                <a16:creationId xmlns:a16="http://schemas.microsoft.com/office/drawing/2014/main" id="{1CA42153-23F5-5B5B-930F-FC9F400FB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9197" y="0"/>
            <a:ext cx="4112804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FF842C-0A1C-5BFB-750B-CF8A5DCA7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75613" y="0"/>
            <a:ext cx="411638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5EE26C-6F7A-8BE8-0244-7469236E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37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4">
          <p15:clr>
            <a:srgbClr val="FBAE40"/>
          </p15:clr>
        </p15:guide>
        <p15:guide id="2" pos="5087">
          <p15:clr>
            <a:srgbClr val="FBAE40"/>
          </p15:clr>
        </p15:guide>
        <p15:guide id="3" pos="5371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_figure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D343D-58FF-90A8-CF12-B58A1EB3555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4E089-8BEE-9B30-F0FF-FE3EA050F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3DEE5-A7EF-7B8E-B77B-FA9951B99A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172501-84CA-2832-09E3-09993272A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4264C15-FC9D-A249-9CBE-5788F74796D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46851" y="458787"/>
            <a:ext cx="5219700" cy="125344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96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 in 5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BF27F4D-00D6-8DC3-B716-37C42ED52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46851" y="2005609"/>
            <a:ext cx="521969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09CE73-4B0C-AB83-FA25-0A89E08DEC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3429000"/>
            <a:ext cx="3060408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3F88302-7C4F-4C28-041C-8FC161F7E0C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46851" y="3876637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75%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696236F-C55D-63EF-E40F-86CAA3745B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46851" y="5252587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7B29CE-90AB-9EAE-FE9F-A4E16C05F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6408" y="3429000"/>
            <a:ext cx="3035592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5B44D9F-3A2F-44F2-0CDF-18ED34B0DD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06468" y="3876637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£2m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7FB61D5-B7FA-990B-A16B-05A03FC0098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06468" y="5252587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0FB5E-1C0D-25FF-B88F-DE34AC42D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3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7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_figure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AFB14D-FD03-B8EA-7C18-4C05CC9350BB}"/>
              </a:ext>
            </a:extLst>
          </p:cNvPr>
          <p:cNvSpPr/>
          <p:nvPr userDrawn="1"/>
        </p:nvSpPr>
        <p:spPr>
          <a:xfrm>
            <a:off x="-1315704" y="2258900"/>
            <a:ext cx="1284984" cy="719250"/>
          </a:xfrm>
          <a:prstGeom prst="rect">
            <a:avLst/>
          </a:prstGeom>
          <a:solidFill>
            <a:srgbClr val="D1E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334A00"/>
                </a:solidFill>
              </a:rPr>
              <a:t>Move your text box to this guide if your title goes over two lines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A4589-2070-6A43-66F9-67B8DA6A1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73" y="1358900"/>
            <a:ext cx="521167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3DEE5-A7EF-7B8E-B77B-FA9951B99A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473" y="2708904"/>
            <a:ext cx="5219518" cy="3510921"/>
          </a:xfrm>
          <a:prstGeom prst="rect">
            <a:avLst/>
          </a:prstGeom>
        </p:spPr>
        <p:txBody>
          <a:bodyPr bIns="0"/>
          <a:lstStyle/>
          <a:p>
            <a:pPr lvl="0"/>
            <a:r>
              <a:rPr lang="en-GB" dirty="0"/>
              <a:t>Text goes here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09CE73-4B0C-AB83-FA25-0A89E08DEC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-2273"/>
            <a:ext cx="3060408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3F88302-7C4F-4C28-041C-8FC161F7E0C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46851" y="445364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75%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696236F-C55D-63EF-E40F-86CAA3745B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46851" y="1821314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7B29CE-90AB-9EAE-FE9F-A4E16C05F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6408" y="-2273"/>
            <a:ext cx="3035592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5B44D9F-3A2F-44F2-0CDF-18ED34B0DD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06468" y="445364"/>
            <a:ext cx="2249509" cy="108256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72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£2m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7FB61D5-B7FA-990B-A16B-05A03FC0098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06468" y="1821314"/>
            <a:ext cx="224950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172501-84CA-2832-09E3-09993272AE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4062" y="3429000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4264C15-FC9D-A249-9CBE-5788F74796D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44913" y="3887787"/>
            <a:ext cx="5219700" cy="125344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buNone/>
              <a:defRPr sz="96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1 in 5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BF27F4D-00D6-8DC3-B716-37C42ED523D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44913" y="5434609"/>
            <a:ext cx="5219699" cy="803563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D0FB5E-1C0D-25FF-B88F-DE34AC42D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3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2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6">
          <p15:clr>
            <a:srgbClr val="FBAE40"/>
          </p15:clr>
        </p15:guide>
        <p15:guide id="2" pos="3840">
          <p15:clr>
            <a:srgbClr val="FBAE40"/>
          </p15:clr>
        </p15:guide>
        <p15:guide id="3" pos="4124">
          <p15:clr>
            <a:srgbClr val="FBAE40"/>
          </p15:clr>
        </p15:guide>
        <p15:guide id="4" orient="horz" pos="1876">
          <p15:clr>
            <a:srgbClr val="9FCC3B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a person heating glass tubes in a workshop wearing safety gear">
            <a:extLst>
              <a:ext uri="{FF2B5EF4-FFF2-40B4-BE49-F238E27FC236}">
                <a16:creationId xmlns:a16="http://schemas.microsoft.com/office/drawing/2014/main" id="{B066E837-9D3C-251E-819F-79926122A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773DA-86C6-B330-CF4F-A36E9B51F5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00113" cy="900112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B8D2C-97CD-1805-B625-00C5EC1505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07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D29242E-E9EF-E406-E157-D46F6BBDF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216000" rIns="0" bIns="144000" rtlCol="0" anchor="t" anchorCtr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3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University of Nottingham logo.">
            <a:extLst>
              <a:ext uri="{FF2B5EF4-FFF2-40B4-BE49-F238E27FC236}">
                <a16:creationId xmlns:a16="http://schemas.microsoft.com/office/drawing/2014/main" id="{09C51863-6EFE-20EA-B8AF-703D27616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F74E32-2383-DB11-F16E-2B4CE60172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50" y="1628776"/>
            <a:ext cx="11341100" cy="3960512"/>
          </a:xfrm>
        </p:spPr>
        <p:txBody>
          <a:bodyPr anchor="ctr">
            <a:norm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None/>
              <a:defRPr b="0" i="0">
                <a:solidFill>
                  <a:schemeClr val="bg1"/>
                </a:solidFill>
                <a:latin typeface="+mj-lt"/>
              </a:defRPr>
            </a:lvl2pPr>
            <a:lvl3pPr>
              <a:defRPr b="1" i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b="1" i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b="1" i="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“Your inspiring quote goes here.”</a:t>
            </a:r>
          </a:p>
          <a:p>
            <a:pPr lvl="1"/>
            <a:r>
              <a:rPr lang="en-US" dirty="0"/>
              <a:t>– Name of person, year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70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ac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ecturer writing on a white board">
            <a:extLst>
              <a:ext uri="{FF2B5EF4-FFF2-40B4-BE49-F238E27FC236}">
                <a16:creationId xmlns:a16="http://schemas.microsoft.com/office/drawing/2014/main" id="{9D7E975D-7EAA-8A13-F793-C7ECAFA8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3678E8-BAEC-EEB9-4524-7F5094060F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36000"/>
                </a:schemeClr>
              </a:gs>
              <a:gs pos="0">
                <a:schemeClr val="bg1">
                  <a:alpha val="36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 descr="University of Nottingham logo">
            <a:extLst>
              <a:ext uri="{FF2B5EF4-FFF2-40B4-BE49-F238E27FC236}">
                <a16:creationId xmlns:a16="http://schemas.microsoft.com/office/drawing/2014/main" id="{3078B252-73A9-8E34-6C5E-BAD062758BCE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DAE6A334-8BAA-FF81-501D-901663A8A2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4" name="Picture 3" descr="University of Nottingham logo">
              <a:extLst>
                <a:ext uri="{FF2B5EF4-FFF2-40B4-BE49-F238E27FC236}">
                  <a16:creationId xmlns:a16="http://schemas.microsoft.com/office/drawing/2014/main" id="{99027B22-A8ED-5D91-EFD1-E3AC533D7C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B6A4C14-B5C9-AA71-CA7D-1FE42F599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8056D7-DE00-AEA8-6D9E-F000D561AD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3A581F9-D81B-A0D3-54C1-4A8DFB173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10" name="Picture Placeholder 2" descr="Partner logo.&#10;">
            <a:extLst>
              <a:ext uri="{FF2B5EF4-FFF2-40B4-BE49-F238E27FC236}">
                <a16:creationId xmlns:a16="http://schemas.microsoft.com/office/drawing/2014/main" id="{C4FF0AC7-FEE7-726F-206C-31391A2086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124049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FAE1E0-DF47-D7BC-2E0F-0A302DD88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94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ank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FAE1E0-DF47-D7BC-2E0F-0A302DD88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5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3EE2B-307D-7AE4-C35B-9A718BF02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University of Nottingham castle icon">
            <a:extLst>
              <a:ext uri="{FF2B5EF4-FFF2-40B4-BE49-F238E27FC236}">
                <a16:creationId xmlns:a16="http://schemas.microsoft.com/office/drawing/2014/main" id="{C5BFE164-6BFE-040B-E8AE-85C76B8EA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00113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549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ity of Nottingham Logo.">
            <a:extLst>
              <a:ext uri="{FF2B5EF4-FFF2-40B4-BE49-F238E27FC236}">
                <a16:creationId xmlns:a16="http://schemas.microsoft.com/office/drawing/2014/main" id="{4F1ADCAE-67D1-E4DF-B7A1-5951DE4C0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48EF3-956C-7FE0-B44A-55E4E8B574B2}"/>
              </a:ext>
            </a:extLst>
          </p:cNvPr>
          <p:cNvSpPr txBox="1"/>
          <p:nvPr userDrawn="1"/>
        </p:nvSpPr>
        <p:spPr>
          <a:xfrm>
            <a:off x="877173" y="2258844"/>
            <a:ext cx="657146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i="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0556-8831-6682-C9D7-CE486771B9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474" y="3722240"/>
            <a:ext cx="9144000" cy="4266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4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picture of the Trent Building on a bright day">
            <a:extLst>
              <a:ext uri="{FF2B5EF4-FFF2-40B4-BE49-F238E27FC236}">
                <a16:creationId xmlns:a16="http://schemas.microsoft.com/office/drawing/2014/main" id="{6BD05CDF-6F3D-E5F3-AAAF-26A13E5C4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EB532D-E8E1-8966-DC50-74E1AF744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chemeClr val="bg1">
                  <a:alpha val="36000"/>
                </a:schemeClr>
              </a:gs>
              <a:gs pos="0">
                <a:schemeClr val="bg1">
                  <a:alpha val="36000"/>
                </a:schemeClr>
              </a:gs>
              <a:gs pos="9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 descr="University of Nottingham logo">
            <a:extLst>
              <a:ext uri="{FF2B5EF4-FFF2-40B4-BE49-F238E27FC236}">
                <a16:creationId xmlns:a16="http://schemas.microsoft.com/office/drawing/2014/main" id="{2B2D1A39-0397-9271-C41D-BD0DDBC49432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6" name="Picture 5" descr="University of Nottingham logo">
              <a:extLst>
                <a:ext uri="{FF2B5EF4-FFF2-40B4-BE49-F238E27FC236}">
                  <a16:creationId xmlns:a16="http://schemas.microsoft.com/office/drawing/2014/main" id="{B6936C8D-5139-3496-BA36-DA3B9A8D4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5132A84A-F57F-6FA7-519F-93E0C35B71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C1D7A32-2962-8D38-3872-0223C4B7CB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4D72A9E-1EF8-9E50-2D9F-E2FBD578FF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8EA4E0-4AC7-76E6-62C9-CEEC9D8C2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&#10;">
            <a:extLst>
              <a:ext uri="{FF2B5EF4-FFF2-40B4-BE49-F238E27FC236}">
                <a16:creationId xmlns:a16="http://schemas.microsoft.com/office/drawing/2014/main" id="{C5153F9A-EC43-77E6-376C-598AC060AD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906975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h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of the China campus at sunset">
            <a:extLst>
              <a:ext uri="{FF2B5EF4-FFF2-40B4-BE49-F238E27FC236}">
                <a16:creationId xmlns:a16="http://schemas.microsoft.com/office/drawing/2014/main" id="{3362EB9C-5AAD-43BA-3FD9-74FC97B7F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4" name="Group 3" descr="University of Nottingham logo">
            <a:extLst>
              <a:ext uri="{FF2B5EF4-FFF2-40B4-BE49-F238E27FC236}">
                <a16:creationId xmlns:a16="http://schemas.microsoft.com/office/drawing/2014/main" id="{64A855BE-1E23-08C7-2D4C-463A35683911}"/>
              </a:ext>
            </a:extLst>
          </p:cNvPr>
          <p:cNvGrpSpPr/>
          <p:nvPr userDrawn="1"/>
        </p:nvGrpSpPr>
        <p:grpSpPr>
          <a:xfrm>
            <a:off x="0" y="0"/>
            <a:ext cx="2414586" cy="900112"/>
            <a:chOff x="0" y="0"/>
            <a:chExt cx="2414586" cy="900112"/>
          </a:xfrm>
        </p:grpSpPr>
        <p:pic>
          <p:nvPicPr>
            <p:cNvPr id="6" name="Picture 5" descr="University of Nottingham logo">
              <a:extLst>
                <a:ext uri="{FF2B5EF4-FFF2-40B4-BE49-F238E27FC236}">
                  <a16:creationId xmlns:a16="http://schemas.microsoft.com/office/drawing/2014/main" id="{B6936C8D-5139-3496-BA36-DA3B9A8D4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414586" cy="900112"/>
            </a:xfrm>
            <a:prstGeom prst="rect">
              <a:avLst/>
            </a:prstGeom>
          </p:spPr>
        </p:pic>
        <p:pic>
          <p:nvPicPr>
            <p:cNvPr id="2" name="Picture 1" descr="University of Nottingham logo">
              <a:extLst>
                <a:ext uri="{FF2B5EF4-FFF2-40B4-BE49-F238E27FC236}">
                  <a16:creationId xmlns:a16="http://schemas.microsoft.com/office/drawing/2014/main" id="{262AEAE6-DD60-DF47-23EC-66DCA2A258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0000" cy="900000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C0D04B19-D275-4903-FB7C-59F4342B7B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706116-848E-CFD6-3CFC-91CCB1945E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619C8FE-768C-3612-1440-9A6561A8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7" name="Picture Placeholder 2" descr="Partner logo.">
            <a:extLst>
              <a:ext uri="{FF2B5EF4-FFF2-40B4-BE49-F238E27FC236}">
                <a16:creationId xmlns:a16="http://schemas.microsoft.com/office/drawing/2014/main" id="{D36CBA7F-C2A7-43D6-A0CA-C9D42B551B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70657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Malay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View of the Malaysia campus through the trees with a body of water in front of the building&#10;">
            <a:extLst>
              <a:ext uri="{FF2B5EF4-FFF2-40B4-BE49-F238E27FC236}">
                <a16:creationId xmlns:a16="http://schemas.microsoft.com/office/drawing/2014/main" id="{8A8D9DF8-CB1D-EAF2-E07B-89D7D2234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6A51CC-9C5E-8F0A-07A8-7AFF5C6C35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University of Nottingham logo">
            <a:extLst>
              <a:ext uri="{FF2B5EF4-FFF2-40B4-BE49-F238E27FC236}">
                <a16:creationId xmlns:a16="http://schemas.microsoft.com/office/drawing/2014/main" id="{E88CCC24-EB1E-6A4A-85E4-27558E471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9FB2E1-0CA5-164F-BB88-A99DCC7931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CC4A3B0-71B3-4C2B-7CB1-FF680E1BD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53B9A27-851E-55AB-119E-61C5C475D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6" name="Picture Placeholder 2" descr="Partner logo.">
            <a:extLst>
              <a:ext uri="{FF2B5EF4-FFF2-40B4-BE49-F238E27FC236}">
                <a16:creationId xmlns:a16="http://schemas.microsoft.com/office/drawing/2014/main" id="{32116587-F663-143F-75BC-3014C842DB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16770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tton_Boning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view of the Sutton Bonington campus on a bright day">
            <a:extLst>
              <a:ext uri="{FF2B5EF4-FFF2-40B4-BE49-F238E27FC236}">
                <a16:creationId xmlns:a16="http://schemas.microsoft.com/office/drawing/2014/main" id="{7B4A215F-5265-E937-A182-3ADB3161F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789"/>
            <a:ext cx="12192000" cy="68647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60E3A8-D46A-44E5-62CB-ED130CE69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6789"/>
            <a:ext cx="7986252" cy="6858000"/>
          </a:xfrm>
          <a:prstGeom prst="rect">
            <a:avLst/>
          </a:prstGeom>
          <a:gradFill>
            <a:gsLst>
              <a:gs pos="62000">
                <a:srgbClr val="000000">
                  <a:alpha val="50000"/>
                </a:srgbClr>
              </a:gs>
              <a:gs pos="0">
                <a:srgbClr val="000000"/>
              </a:gs>
              <a:gs pos="93000">
                <a:srgbClr val="11273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University of Nottingham logo">
            <a:extLst>
              <a:ext uri="{FF2B5EF4-FFF2-40B4-BE49-F238E27FC236}">
                <a16:creationId xmlns:a16="http://schemas.microsoft.com/office/drawing/2014/main" id="{085511E6-A05D-133B-58DE-91F1088AC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6553" cy="9001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33EC02-81D9-2D0A-2981-160986CA1B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89" y="1817028"/>
            <a:ext cx="4679880" cy="190239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The title goes here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47A76-C945-91CB-5549-433224A0BA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989" y="3947752"/>
            <a:ext cx="4679880" cy="8863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Your subheading goes here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8B52A8B-C3B3-C40B-83CE-26F42289F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5207617"/>
            <a:ext cx="4679958" cy="36069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presenter</a:t>
            </a:r>
            <a:endParaRPr lang="en-US" dirty="0"/>
          </a:p>
        </p:txBody>
      </p:sp>
      <p:sp>
        <p:nvSpPr>
          <p:cNvPr id="8" name="Picture Placeholder 2" descr="Partner logo.">
            <a:extLst>
              <a:ext uri="{FF2B5EF4-FFF2-40B4-BE49-F238E27FC236}">
                <a16:creationId xmlns:a16="http://schemas.microsoft.com/office/drawing/2014/main" id="{144CEBF8-B4F3-8B7D-FC0E-DEE8182A2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51739" y="5499101"/>
            <a:ext cx="1800000" cy="900112"/>
          </a:xfrm>
          <a:solidFill>
            <a:schemeClr val="bg1"/>
          </a:solidFill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Insert a partner logo here or remove this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2932247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versity of Nottingham castle icon">
            <a:extLst>
              <a:ext uri="{FF2B5EF4-FFF2-40B4-BE49-F238E27FC236}">
                <a16:creationId xmlns:a16="http://schemas.microsoft.com/office/drawing/2014/main" id="{A0DB6D3F-5204-F4BF-012D-207A745E3A1B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0000" cy="900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93A7D-3D18-13F0-94FC-7B0CB555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63" y="0"/>
            <a:ext cx="10440987" cy="900000"/>
          </a:xfrm>
          <a:prstGeom prst="rect">
            <a:avLst/>
          </a:prstGeom>
        </p:spPr>
        <p:txBody>
          <a:bodyPr vert="horz" lIns="0" tIns="180000" rIns="0" bIns="180000" rtlCol="0" anchor="t" anchorCtr="0">
            <a:normAutofit/>
          </a:bodyPr>
          <a:lstStyle/>
          <a:p>
            <a:r>
              <a:rPr lang="en-GB" dirty="0"/>
              <a:t>Your title goes here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EA77C-D93E-4080-9229-521D3E95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358900"/>
            <a:ext cx="11341099" cy="4860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21D480-74CD-04ED-591D-8AF32751D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60" y="6399212"/>
            <a:ext cx="719890" cy="19781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0EACED-CA5D-B048-836B-BF30EF0E91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5" r:id="rId2"/>
    <p:sldLayoutId id="2147483668" r:id="rId3"/>
    <p:sldLayoutId id="2147483669" r:id="rId4"/>
    <p:sldLayoutId id="2147483670" r:id="rId5"/>
    <p:sldLayoutId id="2147483677" r:id="rId6"/>
    <p:sldLayoutId id="2147483679" r:id="rId7"/>
    <p:sldLayoutId id="2147483680" r:id="rId8"/>
    <p:sldLayoutId id="2147483704" r:id="rId9"/>
    <p:sldLayoutId id="2147483705" r:id="rId10"/>
    <p:sldLayoutId id="2147483681" r:id="rId11"/>
    <p:sldLayoutId id="2147483682" r:id="rId12"/>
    <p:sldLayoutId id="2147483684" r:id="rId13"/>
    <p:sldLayoutId id="2147483683" r:id="rId14"/>
    <p:sldLayoutId id="2147483702" r:id="rId15"/>
    <p:sldLayoutId id="2147483701" r:id="rId16"/>
    <p:sldLayoutId id="2147483703" r:id="rId17"/>
    <p:sldLayoutId id="2147483671" r:id="rId18"/>
    <p:sldLayoutId id="2147483672" r:id="rId19"/>
    <p:sldLayoutId id="2147483673" r:id="rId20"/>
    <p:sldLayoutId id="2147483674" r:id="rId21"/>
    <p:sldLayoutId id="2147483697" r:id="rId22"/>
    <p:sldLayoutId id="2147483698" r:id="rId23"/>
    <p:sldLayoutId id="2147483699" r:id="rId24"/>
    <p:sldLayoutId id="2147483700" r:id="rId25"/>
    <p:sldLayoutId id="2147483660" r:id="rId26"/>
    <p:sldLayoutId id="2147483694" r:id="rId27"/>
    <p:sldLayoutId id="2147483650" r:id="rId28"/>
    <p:sldLayoutId id="2147483662" r:id="rId29"/>
    <p:sldLayoutId id="2147483709" r:id="rId30"/>
    <p:sldLayoutId id="2147483710" r:id="rId31"/>
    <p:sldLayoutId id="2147483675" r:id="rId32"/>
    <p:sldLayoutId id="2147483712" r:id="rId33"/>
    <p:sldLayoutId id="2147483676" r:id="rId34"/>
    <p:sldLayoutId id="2147483713" r:id="rId35"/>
    <p:sldLayoutId id="2147483687" r:id="rId36"/>
    <p:sldLayoutId id="2147483708" r:id="rId37"/>
    <p:sldLayoutId id="2147483665" r:id="rId38"/>
    <p:sldLayoutId id="2147483711" r:id="rId39"/>
    <p:sldLayoutId id="2147483666" r:id="rId40"/>
    <p:sldLayoutId id="2147483667" r:id="rId41"/>
    <p:sldLayoutId id="2147483663" r:id="rId42"/>
    <p:sldLayoutId id="2147483678" r:id="rId43"/>
    <p:sldLayoutId id="2147483689" r:id="rId44"/>
    <p:sldLayoutId id="2147483690" r:id="rId45"/>
    <p:sldLayoutId id="2147483688" r:id="rId46"/>
    <p:sldLayoutId id="2147483693" r:id="rId47"/>
    <p:sldLayoutId id="2147483686" r:id="rId48"/>
    <p:sldLayoutId id="2147483685" r:id="rId49"/>
    <p:sldLayoutId id="2147483706" r:id="rId50"/>
    <p:sldLayoutId id="2147483707" r:id="rId51"/>
    <p:sldLayoutId id="2147483696" r:id="rId52"/>
    <p:sldLayoutId id="2147483692" r:id="rId53"/>
  </p:sldLayoutIdLst>
  <p:hf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35">
          <p15:clr>
            <a:srgbClr val="5ACBF0"/>
          </p15:clr>
        </p15:guide>
        <p15:guide id="2" orient="horz" pos="289">
          <p15:clr>
            <a:srgbClr val="5ACBF0"/>
          </p15:clr>
        </p15:guide>
        <p15:guide id="3" pos="7412">
          <p15:clr>
            <a:srgbClr val="5ACBF0"/>
          </p15:clr>
        </p15:guide>
        <p15:guide id="4" orient="horz" pos="4031">
          <p15:clr>
            <a:srgbClr val="5ACBF0"/>
          </p15:clr>
        </p15:guide>
        <p15:guide id="5" pos="268">
          <p15:clr>
            <a:srgbClr val="5ACBF0"/>
          </p15:clr>
        </p15:guide>
        <p15:guide id="7" orient="horz" pos="856">
          <p15:clr>
            <a:srgbClr val="5ACBF0"/>
          </p15:clr>
        </p15:guide>
        <p15:guide id="9" pos="551">
          <p15:clr>
            <a:srgbClr val="5ACBF0"/>
          </p15:clr>
        </p15:guide>
        <p15:guide id="10" orient="horz" pos="572">
          <p15:clr>
            <a:srgbClr val="5ACBF0"/>
          </p15:clr>
        </p15:guide>
        <p15:guide id="11" orient="horz" pos="391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.green@nottingham.ac.uk" TargetMode="External"/><Relationship Id="rId2" Type="http://schemas.openxmlformats.org/officeDocument/2006/relationships/hyperlink" Target="mailto:julie.baldwin@nottingham.ac.uk" TargetMode="Externa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7.png"/><Relationship Id="rId4" Type="http://schemas.openxmlformats.org/officeDocument/2006/relationships/hyperlink" Target="https://rdmc.nottingham.ac.uk/handle/internal/1005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sv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2.png"/><Relationship Id="rId1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Solid fill" title="Title text box"/>
          <p:cNvSpPr txBox="1"/>
          <p:nvPr/>
        </p:nvSpPr>
        <p:spPr>
          <a:xfrm>
            <a:off x="274320" y="2531752"/>
            <a:ext cx="7201305" cy="37928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D44E60-EDE9-6D7F-03DE-483040B5D4A8}"/>
              </a:ext>
            </a:extLst>
          </p:cNvPr>
          <p:cNvSpPr txBox="1">
            <a:spLocks/>
          </p:cNvSpPr>
          <p:nvPr/>
        </p:nvSpPr>
        <p:spPr>
          <a:xfrm>
            <a:off x="431105" y="2531752"/>
            <a:ext cx="6000089" cy="1132957"/>
          </a:xfrm>
          <a:prstGeom prst="rect">
            <a:avLst/>
          </a:prstGeom>
        </p:spPr>
        <p:txBody>
          <a:bodyPr vert="horz" wrap="square" lIns="0" tIns="180000" rIns="0" bIns="180000" rtlCol="0" anchor="ctr" anchorCtr="0">
            <a:spAutoFit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Georgia"/>
                <a:cs typeface="Calibri"/>
              </a:rPr>
              <a:t>Instant Data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31EDF9A-E6E5-EC17-3742-918935FC9F64}"/>
              </a:ext>
            </a:extLst>
          </p:cNvPr>
          <p:cNvSpPr txBox="1">
            <a:spLocks/>
          </p:cNvSpPr>
          <p:nvPr/>
        </p:nvSpPr>
        <p:spPr>
          <a:xfrm>
            <a:off x="453804" y="5235970"/>
            <a:ext cx="6035610" cy="9366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cs typeface="Arial"/>
              </a:rPr>
              <a:t>Dr Jonathan Green and Julie Baldwin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cs typeface="Arial"/>
              </a:rPr>
              <a:t>University of Nottingham Libraries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89A87A4-5A9C-4102-BA37-0873352E50A3}"/>
              </a:ext>
            </a:extLst>
          </p:cNvPr>
          <p:cNvSpPr txBox="1">
            <a:spLocks/>
          </p:cNvSpPr>
          <p:nvPr/>
        </p:nvSpPr>
        <p:spPr>
          <a:xfrm>
            <a:off x="454341" y="3976105"/>
            <a:ext cx="7049636" cy="8863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Finding and Cataloguing Externally Hosted Research Datasets Through Automation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F771B-F66E-6551-F3B4-8B01A0E97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89" y="2124195"/>
            <a:ext cx="6000089" cy="1902398"/>
          </a:xfrm>
        </p:spPr>
        <p:txBody>
          <a:bodyPr/>
          <a:lstStyle/>
          <a:p>
            <a:r>
              <a:rPr lang="en-US" dirty="0">
                <a:solidFill>
                  <a:srgbClr val="FCFBF8"/>
                </a:solidFill>
                <a:latin typeface="Georgia"/>
                <a:cs typeface="Calibri"/>
              </a:rPr>
              <a:t>Instant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25816-B081-82F8-A324-87E53EE56EF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5989" y="3947752"/>
            <a:ext cx="7049636" cy="88639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Finding and Cataloguing Externally Hosted Research Datasets Through Automation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728F3-B185-6874-587E-56DFB94814E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5450" y="5207617"/>
            <a:ext cx="6035610" cy="93662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Arial"/>
              </a:rPr>
              <a:t>Dr Jonathan Green and Julie Baldwin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Arial"/>
              </a:rPr>
              <a:t>University of Nottingham Libraries</a:t>
            </a:r>
          </a:p>
        </p:txBody>
      </p:sp>
    </p:spTree>
    <p:extLst>
      <p:ext uri="{BB962C8B-B14F-4D97-AF65-F5344CB8AC3E}">
        <p14:creationId xmlns:p14="http://schemas.microsoft.com/office/powerpoint/2010/main" val="19567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687E268-0206-8A5B-904A-E2209BB45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334" y="3545031"/>
            <a:ext cx="10419907" cy="2516007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Contact:</a:t>
            </a:r>
          </a:p>
          <a:p>
            <a:r>
              <a:rPr lang="en-US" dirty="0">
                <a:latin typeface="Arial"/>
                <a:cs typeface="Arial"/>
              </a:rPr>
              <a:t>    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julie.baldwin@nottingham.ac.uk</a:t>
            </a:r>
            <a:endParaRPr lang="en-US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    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jonathan.green@nottingham.ac.uk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Data Catalogue:</a:t>
            </a:r>
          </a:p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    </a:t>
            </a:r>
            <a:r>
              <a:rPr lang="en-US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https://rdmc.nottingham.ac.uk/handle/internal/10055</a:t>
            </a:r>
          </a:p>
        </p:txBody>
      </p:sp>
      <p:pic>
        <p:nvPicPr>
          <p:cNvPr id="3" name="Picture 2" title="QR code">
            <a:extLst>
              <a:ext uri="{FF2B5EF4-FFF2-40B4-BE49-F238E27FC236}">
                <a16:creationId xmlns:a16="http://schemas.microsoft.com/office/drawing/2014/main" id="{D32E7D59-3483-F03B-E4F8-20A60C78F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639" y="3332311"/>
            <a:ext cx="1785606" cy="18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DF3371-6A7E-C69F-D822-9B66A947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Georgia"/>
              </a:rPr>
              <a:t>Why a data catalogue?</a:t>
            </a:r>
            <a:endParaRPr lang="en-US" sz="3800" dirty="0">
              <a:latin typeface="Georgia" panose="02040502050405020303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BCF4D-C5F8-BD99-FFC7-A5F5CB828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1042598"/>
            <a:ext cx="11355477" cy="530662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300" dirty="0">
                <a:cs typeface="Arial"/>
              </a:rPr>
              <a:t>Multiple policies on sharing research data - Increasingly, these are focusing on ensuring this data is shared FAIR-</a:t>
            </a:r>
            <a:r>
              <a:rPr lang="en-US" sz="2300" dirty="0" err="1">
                <a:cs typeface="Arial"/>
              </a:rPr>
              <a:t>ly</a:t>
            </a:r>
            <a:r>
              <a:rPr lang="en-US" sz="2300" dirty="0">
                <a:cs typeface="Arial"/>
              </a:rPr>
              <a:t> </a:t>
            </a:r>
          </a:p>
          <a:p>
            <a:r>
              <a:rPr lang="en-US" sz="2300" dirty="0">
                <a:cs typeface="Arial"/>
              </a:rPr>
              <a:t>Within our Research Data Management policy we ask for deposit and where possible, sharing of research data in the most appropriate archive</a:t>
            </a:r>
          </a:p>
          <a:p>
            <a:r>
              <a:rPr lang="en-US" sz="2300" dirty="0">
                <a:cs typeface="Arial"/>
              </a:rPr>
              <a:t>This is often not our own institutional repository</a:t>
            </a:r>
          </a:p>
          <a:p>
            <a:r>
              <a:rPr lang="en-US" sz="2300" dirty="0">
                <a:cs typeface="Arial"/>
              </a:rPr>
              <a:t>However, the result of this is a lack of visibility of our researchers' datasets</a:t>
            </a:r>
          </a:p>
          <a:p>
            <a:pPr marL="0" indent="0">
              <a:buNone/>
            </a:pPr>
            <a:endParaRPr lang="en-US" sz="2300" dirty="0">
              <a:cs typeface="Arial"/>
            </a:endParaRPr>
          </a:p>
          <a:p>
            <a:endParaRPr lang="en-US" sz="2300" dirty="0">
              <a:cs typeface="Arial"/>
            </a:endParaRPr>
          </a:p>
          <a:p>
            <a:pPr lvl="1">
              <a:buFont typeface="Courier New" pitchFamily="2" charset="2"/>
              <a:buChar char="o"/>
            </a:pPr>
            <a:endParaRPr lang="en-US" sz="2300" dirty="0">
              <a:cs typeface="Arial"/>
            </a:endParaRPr>
          </a:p>
          <a:p>
            <a:pPr lvl="1">
              <a:buFont typeface="Courier New" pitchFamily="2" charset="2"/>
              <a:buChar char="o"/>
            </a:pPr>
            <a:r>
              <a:rPr lang="en-US" sz="2300" dirty="0">
                <a:cs typeface="Arial"/>
              </a:rPr>
              <a:t>Enable us to discover and track externally created datasets</a:t>
            </a:r>
          </a:p>
          <a:p>
            <a:pPr lvl="1">
              <a:buFont typeface="Courier New" pitchFamily="2" charset="2"/>
              <a:buChar char="o"/>
            </a:pPr>
            <a:r>
              <a:rPr lang="en-US" sz="2300" dirty="0">
                <a:cs typeface="Arial"/>
              </a:rPr>
              <a:t>Enhance visibility and connectivity of these datasets through linked metadata records</a:t>
            </a:r>
          </a:p>
          <a:p>
            <a:pPr lvl="1">
              <a:buFont typeface="Courier New" pitchFamily="2" charset="2"/>
              <a:buChar char="o"/>
            </a:pPr>
            <a:r>
              <a:rPr lang="en-US" sz="2300" dirty="0">
                <a:cs typeface="Arial"/>
              </a:rPr>
              <a:t>Useful tool to gauge institutional policy compliance</a:t>
            </a:r>
          </a:p>
          <a:p>
            <a:pPr lvl="1">
              <a:buFont typeface="Courier New" pitchFamily="2" charset="2"/>
              <a:buChar char="o"/>
            </a:pPr>
            <a:endParaRPr lang="en-US" sz="2400" dirty="0">
              <a:cs typeface="Arial"/>
            </a:endParaRPr>
          </a:p>
          <a:p>
            <a:pPr lvl="1">
              <a:buFont typeface="Courier New" pitchFamily="2" charset="2"/>
              <a:buChar char="o"/>
            </a:pPr>
            <a:endParaRPr lang="en-US" sz="2400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F6521-A454-86F2-E503-BC5D663F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56F59B-E771-0AA7-D7F9-3E4F4C2BDD92}"/>
              </a:ext>
            </a:extLst>
          </p:cNvPr>
          <p:cNvSpPr/>
          <p:nvPr/>
        </p:nvSpPr>
        <p:spPr>
          <a:xfrm>
            <a:off x="535586" y="3700789"/>
            <a:ext cx="10624868" cy="718868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300" b="1" dirty="0">
                <a:cs typeface="Arial"/>
              </a:rPr>
              <a:t>Solution = to create a catalogue of externally deposited datasets within our data repository</a:t>
            </a:r>
          </a:p>
        </p:txBody>
      </p:sp>
    </p:spTree>
    <p:extLst>
      <p:ext uri="{BB962C8B-B14F-4D97-AF65-F5344CB8AC3E}">
        <p14:creationId xmlns:p14="http://schemas.microsoft.com/office/powerpoint/2010/main" val="26289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F2E44-5AA1-348D-FDA9-92DD7B80F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9EBE16-DA79-6A76-C9DC-5CA1FFD0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Data catalogue – Home page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30A3F-EDFA-EB72-FD5A-4F4C9515B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Screenshot of data catalogue homepage" title="Data Catalogue Homepage">
            <a:extLst>
              <a:ext uri="{FF2B5EF4-FFF2-40B4-BE49-F238E27FC236}">
                <a16:creationId xmlns:a16="http://schemas.microsoft.com/office/drawing/2014/main" id="{FBFA9B4C-B80B-5A34-9086-B8B104FC1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09" y="1040577"/>
            <a:ext cx="9646591" cy="52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F2E44-5AA1-348D-FDA9-92DD7B80F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9EBE16-DA79-6A76-C9DC-5CA1FFD0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Data catalogue – Metadata record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 descr="A screenshot of a metadata-only record within data catalogue" title="Data catalogue metadata record">
            <a:extLst>
              <a:ext uri="{FF2B5EF4-FFF2-40B4-BE49-F238E27FC236}">
                <a16:creationId xmlns:a16="http://schemas.microsoft.com/office/drawing/2014/main" id="{A05558F9-D76D-2232-0DC1-B4024B2C1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7843" y="826939"/>
            <a:ext cx="8598089" cy="557979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30A3F-EDFA-EB72-FD5A-4F4C9515B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 descr="Screenshot of CC BY licence associated with Metadata record" title="CC BY licence">
            <a:extLst>
              <a:ext uri="{FF2B5EF4-FFF2-40B4-BE49-F238E27FC236}">
                <a16:creationId xmlns:a16="http://schemas.microsoft.com/office/drawing/2014/main" id="{5023E0F8-6D13-12E7-27B4-D15C240E5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774" y="6258644"/>
            <a:ext cx="74580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F2E44-5AA1-348D-FDA9-92DD7B80F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F34CF6-D537-1227-C70D-581788DA9A58}"/>
              </a:ext>
            </a:extLst>
          </p:cNvPr>
          <p:cNvSpPr/>
          <p:nvPr/>
        </p:nvSpPr>
        <p:spPr>
          <a:xfrm>
            <a:off x="600363" y="2690091"/>
            <a:ext cx="10806545" cy="309418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9EBE16-DA79-6A76-C9DC-5CA1FFD0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Initial method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671987-8A69-4B78-2385-19540CAE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1358900"/>
            <a:ext cx="11341100" cy="5241925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en-US" dirty="0">
                <a:cs typeface="Arial"/>
              </a:rPr>
              <a:t>Based on code shared by Durham/Manchester to </a:t>
            </a:r>
            <a:r>
              <a:rPr lang="en-US" dirty="0" err="1">
                <a:cs typeface="Arial"/>
              </a:rPr>
              <a:t>utilise</a:t>
            </a:r>
            <a:r>
              <a:rPr lang="en-US" dirty="0">
                <a:cs typeface="Arial"/>
              </a:rPr>
              <a:t> the </a:t>
            </a:r>
            <a:r>
              <a:rPr lang="en-US" dirty="0" err="1">
                <a:cs typeface="Arial"/>
              </a:rPr>
              <a:t>Scholix</a:t>
            </a:r>
            <a:r>
              <a:rPr lang="en-US" dirty="0">
                <a:cs typeface="Arial"/>
              </a:rPr>
              <a:t> online service as a data source</a:t>
            </a:r>
          </a:p>
          <a:p>
            <a:r>
              <a:rPr lang="en-US" dirty="0">
                <a:cs typeface="Arial"/>
              </a:rPr>
              <a:t>Multi-stage process consisting of the following steps:</a:t>
            </a:r>
          </a:p>
          <a:p>
            <a:endParaRPr lang="en-US" dirty="0">
              <a:cs typeface="Arial"/>
            </a:endParaRPr>
          </a:p>
          <a:p>
            <a:pPr marL="971550" lvl="1" indent="-514350">
              <a:buAutoNum type="arabicPeriod"/>
            </a:pPr>
            <a:r>
              <a:rPr lang="en-US" dirty="0">
                <a:cs typeface="Arial"/>
              </a:rPr>
              <a:t>Manually extract data from the Research Information System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971550" lvl="1" indent="-514350">
              <a:buAutoNum type="arabicPeriod"/>
            </a:pPr>
            <a:r>
              <a:rPr lang="en-US" dirty="0">
                <a:cs typeface="Arial"/>
              </a:rPr>
              <a:t>Manually run data through several </a:t>
            </a:r>
            <a:r>
              <a:rPr lang="en-US" dirty="0" err="1">
                <a:cs typeface="Arial"/>
              </a:rPr>
              <a:t>perl</a:t>
            </a:r>
            <a:r>
              <a:rPr lang="en-US" dirty="0">
                <a:cs typeface="Arial"/>
              </a:rPr>
              <a:t> and python scripts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971550" lvl="1" indent="-514350">
              <a:buAutoNum type="arabicPeriod"/>
            </a:pPr>
            <a:r>
              <a:rPr lang="en-US" dirty="0">
                <a:cs typeface="Arial"/>
              </a:rPr>
              <a:t>Manually review results for data quality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971550" lvl="1" indent="-514350">
              <a:buAutoNum type="arabicPeriod"/>
            </a:pPr>
            <a:r>
              <a:rPr lang="en-US" dirty="0">
                <a:cs typeface="Arial"/>
              </a:rPr>
              <a:t>Manually convert data to fit an import spreadsheet template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971550" lvl="1" indent="-514350">
              <a:buAutoNum type="arabicPeriod"/>
            </a:pPr>
            <a:r>
              <a:rPr lang="en-US" dirty="0">
                <a:cs typeface="Arial"/>
              </a:rPr>
              <a:t>Automatically convert spreadsheet to SAF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971550" lvl="1" indent="-514350">
              <a:buAutoNum type="arabicPeriod"/>
            </a:pPr>
            <a:r>
              <a:rPr lang="en-US" dirty="0">
                <a:cs typeface="Arial"/>
              </a:rPr>
              <a:t>Import to </a:t>
            </a:r>
            <a:r>
              <a:rPr lang="en-US" dirty="0" err="1">
                <a:cs typeface="Arial"/>
              </a:rPr>
              <a:t>Dspace</a:t>
            </a:r>
            <a:endParaRPr lang="en-US" dirty="0" err="1">
              <a:solidFill>
                <a:srgbClr val="000000"/>
              </a:solidFill>
              <a:cs typeface="Arial"/>
            </a:endParaRPr>
          </a:p>
          <a:p>
            <a:pPr marL="971550" lvl="1" indent="-514350">
              <a:buAutoNum type="arabicPeriod"/>
            </a:pP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Some problems with this approach...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030A3F-EDFA-EB72-FD5A-4F4C9515B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F1387-FDA4-A1A8-3D8D-4E7005031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A3D94F-EE0A-F30F-6787-CB1F8B71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/>
              </a:rPr>
              <a:t>Revised method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 descr="Computer with solid fill" title="Icon to represent Dpace server">
            <a:extLst>
              <a:ext uri="{FF2B5EF4-FFF2-40B4-BE49-F238E27FC236}">
                <a16:creationId xmlns:a16="http://schemas.microsoft.com/office/drawing/2014/main" id="{832CF69B-D52D-90C6-4EB2-0DC22C134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97929" y="1917483"/>
            <a:ext cx="2207490" cy="220749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1DA28-25DD-8D0C-301A-D63992048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Graphic 4" descr="Syncing cloud with solid fill" title="Icon to represent RIS API">
            <a:extLst>
              <a:ext uri="{FF2B5EF4-FFF2-40B4-BE49-F238E27FC236}">
                <a16:creationId xmlns:a16="http://schemas.microsoft.com/office/drawing/2014/main" id="{4191A66C-9B67-4F9F-2022-351FBF617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8517" y="2120704"/>
            <a:ext cx="1514763" cy="1503218"/>
          </a:xfrm>
          <a:prstGeom prst="rect">
            <a:avLst/>
          </a:prstGeom>
        </p:spPr>
      </p:pic>
      <p:pic>
        <p:nvPicPr>
          <p:cNvPr id="7" name="Graphic 6" descr="Syncing cloud with solid fill" title="Icon to represent Scholix API">
            <a:extLst>
              <a:ext uri="{FF2B5EF4-FFF2-40B4-BE49-F238E27FC236}">
                <a16:creationId xmlns:a16="http://schemas.microsoft.com/office/drawing/2014/main" id="{1AFF8144-C25C-878D-E5B1-569C85E19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94062" y="1029332"/>
            <a:ext cx="1514763" cy="1503218"/>
          </a:xfrm>
          <a:prstGeom prst="rect">
            <a:avLst/>
          </a:prstGeom>
        </p:spPr>
      </p:pic>
      <p:pic>
        <p:nvPicPr>
          <p:cNvPr id="8" name="Graphic 7" descr="Email with solid fill" title="Icon to represent email to Research Support Team">
            <a:extLst>
              <a:ext uri="{FF2B5EF4-FFF2-40B4-BE49-F238E27FC236}">
                <a16:creationId xmlns:a16="http://schemas.microsoft.com/office/drawing/2014/main" id="{CB1E8961-8313-9660-F3D1-2FAFF7186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95687" y="4992791"/>
            <a:ext cx="1022337" cy="1022337"/>
          </a:xfrm>
          <a:prstGeom prst="rect">
            <a:avLst/>
          </a:prstGeom>
        </p:spPr>
      </p:pic>
      <p:pic>
        <p:nvPicPr>
          <p:cNvPr id="9" name="Graphic 8" descr="Database with solid fill" title="Icon to represent data for Research Support Team">
            <a:extLst>
              <a:ext uri="{FF2B5EF4-FFF2-40B4-BE49-F238E27FC236}">
                <a16:creationId xmlns:a16="http://schemas.microsoft.com/office/drawing/2014/main" id="{C53BA8B9-7268-2C49-B1FB-BE47FD3C7A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33655" y="5001652"/>
            <a:ext cx="1095100" cy="1095100"/>
          </a:xfrm>
          <a:prstGeom prst="rect">
            <a:avLst/>
          </a:prstGeom>
        </p:spPr>
      </p:pic>
      <p:pic>
        <p:nvPicPr>
          <p:cNvPr id="10" name="Graphic 9" descr="Syncing cloud with solid fill" title="Icon to represent Datacite API">
            <a:extLst>
              <a:ext uri="{FF2B5EF4-FFF2-40B4-BE49-F238E27FC236}">
                <a16:creationId xmlns:a16="http://schemas.microsoft.com/office/drawing/2014/main" id="{F7C63566-6A82-2EF9-321D-8195E3AB2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894062" y="2886001"/>
            <a:ext cx="1514763" cy="1503218"/>
          </a:xfrm>
          <a:prstGeom prst="rect">
            <a:avLst/>
          </a:prstGeom>
        </p:spPr>
      </p:pic>
      <p:pic>
        <p:nvPicPr>
          <p:cNvPr id="11" name="Graphic 10" descr="Alarm clock with solid fill" title="Icon to represent time delay">
            <a:extLst>
              <a:ext uri="{FF2B5EF4-FFF2-40B4-BE49-F238E27FC236}">
                <a16:creationId xmlns:a16="http://schemas.microsoft.com/office/drawing/2014/main" id="{D6EEF8B6-60D7-2CFC-8F8C-E46AA67693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668982" y="3774536"/>
            <a:ext cx="5334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24C6B6-DBA3-6E8F-D46A-077864E965B9}"/>
              </a:ext>
            </a:extLst>
          </p:cNvPr>
          <p:cNvSpPr txBox="1"/>
          <p:nvPr/>
        </p:nvSpPr>
        <p:spPr>
          <a:xfrm>
            <a:off x="5114635" y="2580736"/>
            <a:ext cx="12307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Arial"/>
              </a:rPr>
              <a:t>Dspace</a:t>
            </a:r>
          </a:p>
          <a:p>
            <a:pPr algn="ctr"/>
            <a:r>
              <a:rPr lang="en-US" b="1" dirty="0">
                <a:cs typeface="Arial"/>
              </a:rPr>
              <a:t>Server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B2867C-2B30-8ABF-2407-6C1F4DCB1AD0}"/>
              </a:ext>
            </a:extLst>
          </p:cNvPr>
          <p:cNvSpPr txBox="1"/>
          <p:nvPr/>
        </p:nvSpPr>
        <p:spPr>
          <a:xfrm>
            <a:off x="5126182" y="3862281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Extraction Process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FBC119-8D42-6CC0-5F06-33B51DF43F03}"/>
              </a:ext>
            </a:extLst>
          </p:cNvPr>
          <p:cNvSpPr txBox="1"/>
          <p:nvPr/>
        </p:nvSpPr>
        <p:spPr>
          <a:xfrm>
            <a:off x="207818" y="340046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Arial"/>
              </a:rPr>
              <a:t>Research Information</a:t>
            </a:r>
            <a:endParaRPr lang="en-US" dirty="0"/>
          </a:p>
          <a:p>
            <a:pPr algn="ctr"/>
            <a:r>
              <a:rPr lang="en-US" b="1" dirty="0">
                <a:cs typeface="Arial" panose="020B0604020202020204"/>
              </a:rPr>
              <a:t>System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601991-5B05-9A38-B0D7-8D21306DF8A3}"/>
              </a:ext>
            </a:extLst>
          </p:cNvPr>
          <p:cNvSpPr txBox="1"/>
          <p:nvPr/>
        </p:nvSpPr>
        <p:spPr>
          <a:xfrm>
            <a:off x="773545" y="6119090"/>
            <a:ext cx="29163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Arial"/>
              </a:rPr>
              <a:t>Research Support Team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67E3A-F81D-A693-EE4F-CC7E135A7BCB}"/>
              </a:ext>
            </a:extLst>
          </p:cNvPr>
          <p:cNvSpPr txBox="1"/>
          <p:nvPr/>
        </p:nvSpPr>
        <p:spPr>
          <a:xfrm>
            <a:off x="9270999" y="229754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Arial"/>
              </a:rPr>
              <a:t>Scholix</a:t>
            </a:r>
            <a:r>
              <a:rPr lang="en-US" b="1" dirty="0">
                <a:cs typeface="Arial"/>
              </a:rPr>
              <a:t> API</a:t>
            </a:r>
            <a:endParaRPr lang="en-US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7C6F54-03C2-6C90-553B-06392AD47765}"/>
              </a:ext>
            </a:extLst>
          </p:cNvPr>
          <p:cNvSpPr txBox="1"/>
          <p:nvPr/>
        </p:nvSpPr>
        <p:spPr>
          <a:xfrm>
            <a:off x="9270998" y="41773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>
                <a:cs typeface="Arial"/>
              </a:rPr>
              <a:t>Datacite</a:t>
            </a:r>
            <a:r>
              <a:rPr lang="en-US" b="1" dirty="0">
                <a:cs typeface="Arial"/>
              </a:rPr>
              <a:t> API</a:t>
            </a:r>
            <a:endParaRPr lang="en-US" dirty="0" err="1"/>
          </a:p>
        </p:txBody>
      </p:sp>
      <p:pic>
        <p:nvPicPr>
          <p:cNvPr id="18" name="Graphic 17" descr="Table with solid fill" title="Icon to represent master spreadsheet">
            <a:extLst>
              <a:ext uri="{FF2B5EF4-FFF2-40B4-BE49-F238E27FC236}">
                <a16:creationId xmlns:a16="http://schemas.microsoft.com/office/drawing/2014/main" id="{AE3026B0-6D90-230E-D758-6BAEE90089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407891" y="4784437"/>
            <a:ext cx="1376218" cy="13877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8D4A31-D1C6-6E67-9A32-A76B44D2C334}"/>
              </a:ext>
            </a:extLst>
          </p:cNvPr>
          <p:cNvSpPr txBox="1"/>
          <p:nvPr/>
        </p:nvSpPr>
        <p:spPr>
          <a:xfrm>
            <a:off x="4641272" y="6119090"/>
            <a:ext cx="29163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Arial"/>
              </a:rPr>
              <a:t>Library </a:t>
            </a:r>
            <a:r>
              <a:rPr lang="en-US" b="1" dirty="0" err="1">
                <a:cs typeface="Arial"/>
              </a:rPr>
              <a:t>SystemsTeam</a:t>
            </a:r>
            <a:endParaRPr lang="en-US" dirty="0" err="1"/>
          </a:p>
        </p:txBody>
      </p:sp>
      <p:sp>
        <p:nvSpPr>
          <p:cNvPr id="21" name="Arrow: Left-Right 20" title="Arrow">
            <a:extLst>
              <a:ext uri="{FF2B5EF4-FFF2-40B4-BE49-F238E27FC236}">
                <a16:creationId xmlns:a16="http://schemas.microsoft.com/office/drawing/2014/main" id="{B887539B-ADEF-47A3-19FB-9189F5EBC47B}"/>
              </a:ext>
            </a:extLst>
          </p:cNvPr>
          <p:cNvSpPr/>
          <p:nvPr/>
        </p:nvSpPr>
        <p:spPr>
          <a:xfrm>
            <a:off x="3083441" y="2704782"/>
            <a:ext cx="1213883" cy="48732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-Right 21" title="Arrow">
            <a:extLst>
              <a:ext uri="{FF2B5EF4-FFF2-40B4-BE49-F238E27FC236}">
                <a16:creationId xmlns:a16="http://schemas.microsoft.com/office/drawing/2014/main" id="{E00D1581-8F65-15DE-973E-2A3E289FEED8}"/>
              </a:ext>
            </a:extLst>
          </p:cNvPr>
          <p:cNvSpPr/>
          <p:nvPr/>
        </p:nvSpPr>
        <p:spPr>
          <a:xfrm>
            <a:off x="7938976" y="1922720"/>
            <a:ext cx="1213883" cy="48732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-Right 22" title="Arrow">
            <a:extLst>
              <a:ext uri="{FF2B5EF4-FFF2-40B4-BE49-F238E27FC236}">
                <a16:creationId xmlns:a16="http://schemas.microsoft.com/office/drawing/2014/main" id="{70A2B09B-95C6-9395-DD10-7A4F3746F9D2}"/>
              </a:ext>
            </a:extLst>
          </p:cNvPr>
          <p:cNvSpPr/>
          <p:nvPr/>
        </p:nvSpPr>
        <p:spPr>
          <a:xfrm>
            <a:off x="7938976" y="3730254"/>
            <a:ext cx="1213883" cy="48732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4DDD88-5557-D088-0082-AE5CD05FED55}"/>
              </a:ext>
            </a:extLst>
          </p:cNvPr>
          <p:cNvSpPr txBox="1"/>
          <p:nvPr/>
        </p:nvSpPr>
        <p:spPr>
          <a:xfrm>
            <a:off x="2587256" y="2190874"/>
            <a:ext cx="22027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 dirty="0">
                <a:cs typeface="Arial"/>
              </a:rPr>
              <a:t>Any recent publications with DOI's?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A698A9-604D-6B77-64EE-21A480915B96}"/>
              </a:ext>
            </a:extLst>
          </p:cNvPr>
          <p:cNvSpPr txBox="1"/>
          <p:nvPr/>
        </p:nvSpPr>
        <p:spPr>
          <a:xfrm>
            <a:off x="2542953" y="3227548"/>
            <a:ext cx="22027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 dirty="0">
                <a:cs typeface="Arial"/>
              </a:rPr>
              <a:t>Sure! 10.123... </a:t>
            </a:r>
            <a:r>
              <a:rPr lang="en-US" sz="1400" b="1" i="1" dirty="0" err="1">
                <a:cs typeface="Arial"/>
              </a:rPr>
              <a:t>etc</a:t>
            </a:r>
            <a:endParaRPr lang="en-US" sz="1400" b="1" i="1" dirty="0"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DC2428-E4AC-4CE4-1EAA-ECCC4B5999BA}"/>
              </a:ext>
            </a:extLst>
          </p:cNvPr>
          <p:cNvSpPr txBox="1"/>
          <p:nvPr/>
        </p:nvSpPr>
        <p:spPr>
          <a:xfrm>
            <a:off x="7274442" y="1559440"/>
            <a:ext cx="247738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 dirty="0">
                <a:cs typeface="Arial"/>
              </a:rPr>
              <a:t>Any Datasets for this DOI?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E8B39-EA30-94AD-6F6D-D453226A2FE4}"/>
              </a:ext>
            </a:extLst>
          </p:cNvPr>
          <p:cNvSpPr txBox="1"/>
          <p:nvPr/>
        </p:nvSpPr>
        <p:spPr>
          <a:xfrm>
            <a:off x="7274442" y="2410044"/>
            <a:ext cx="247738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 dirty="0">
                <a:cs typeface="Arial"/>
              </a:rPr>
              <a:t>Sure! DOI's, Authors, </a:t>
            </a:r>
            <a:r>
              <a:rPr lang="en-US" sz="1400" b="1" i="1" dirty="0" err="1">
                <a:cs typeface="Arial"/>
              </a:rPr>
              <a:t>etc</a:t>
            </a:r>
            <a:endParaRPr lang="en-US" sz="1400" b="1" i="1"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D37B40-D816-07C5-E940-09E99684921E}"/>
              </a:ext>
            </a:extLst>
          </p:cNvPr>
          <p:cNvSpPr txBox="1"/>
          <p:nvPr/>
        </p:nvSpPr>
        <p:spPr>
          <a:xfrm>
            <a:off x="7345325" y="3393555"/>
            <a:ext cx="247738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 dirty="0">
                <a:cs typeface="Arial"/>
              </a:rPr>
              <a:t>Any </a:t>
            </a:r>
            <a:r>
              <a:rPr lang="en-US" sz="1400" b="1" i="1" dirty="0" err="1">
                <a:cs typeface="Arial"/>
              </a:rPr>
              <a:t>licence</a:t>
            </a:r>
            <a:r>
              <a:rPr lang="en-US" sz="1400" b="1" i="1" dirty="0">
                <a:cs typeface="Arial"/>
              </a:rPr>
              <a:t> for this DOI?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C36138-E776-FFEA-0FA4-F253FFF31AFD}"/>
              </a:ext>
            </a:extLst>
          </p:cNvPr>
          <p:cNvSpPr txBox="1"/>
          <p:nvPr/>
        </p:nvSpPr>
        <p:spPr>
          <a:xfrm>
            <a:off x="7345325" y="4244159"/>
            <a:ext cx="247738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 dirty="0">
                <a:cs typeface="Arial"/>
              </a:rPr>
              <a:t>Sure! That's CC-BY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59B1EE-575D-C786-9EC7-C974A515AE22}"/>
              </a:ext>
            </a:extLst>
          </p:cNvPr>
          <p:cNvSpPr txBox="1"/>
          <p:nvPr/>
        </p:nvSpPr>
        <p:spPr>
          <a:xfrm>
            <a:off x="9760205" y="6119358"/>
            <a:ext cx="19368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Import Process</a:t>
            </a:r>
            <a:endParaRPr lang="en-US" b="1" dirty="0"/>
          </a:p>
        </p:txBody>
      </p:sp>
      <p:pic>
        <p:nvPicPr>
          <p:cNvPr id="33" name="Graphic 32" descr="Blog with solid fill" title="Icon to represent import process">
            <a:extLst>
              <a:ext uri="{FF2B5EF4-FFF2-40B4-BE49-F238E27FC236}">
                <a16:creationId xmlns:a16="http://schemas.microsoft.com/office/drawing/2014/main" id="{CD7E28EA-2CCC-F665-7D98-CF869BF39C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104475" y="4912241"/>
            <a:ext cx="1295400" cy="1268819"/>
          </a:xfrm>
          <a:prstGeom prst="rect">
            <a:avLst/>
          </a:prstGeom>
        </p:spPr>
      </p:pic>
      <p:sp>
        <p:nvSpPr>
          <p:cNvPr id="34" name="Arrow: Right 33" title="Arrow">
            <a:extLst>
              <a:ext uri="{FF2B5EF4-FFF2-40B4-BE49-F238E27FC236}">
                <a16:creationId xmlns:a16="http://schemas.microsoft.com/office/drawing/2014/main" id="{B7830A17-1566-9D88-7156-DD0ED88EFB8E}"/>
              </a:ext>
            </a:extLst>
          </p:cNvPr>
          <p:cNvSpPr/>
          <p:nvPr/>
        </p:nvSpPr>
        <p:spPr>
          <a:xfrm>
            <a:off x="8133907" y="5316278"/>
            <a:ext cx="1018951" cy="4873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 title="Arrow">
            <a:extLst>
              <a:ext uri="{FF2B5EF4-FFF2-40B4-BE49-F238E27FC236}">
                <a16:creationId xmlns:a16="http://schemas.microsoft.com/office/drawing/2014/main" id="{5718E8C3-E127-1A22-F9CA-44BF84FD4964}"/>
              </a:ext>
            </a:extLst>
          </p:cNvPr>
          <p:cNvSpPr/>
          <p:nvPr/>
        </p:nvSpPr>
        <p:spPr>
          <a:xfrm>
            <a:off x="3827720" y="5316278"/>
            <a:ext cx="1018951" cy="4873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 title="Arrow">
            <a:extLst>
              <a:ext uri="{FF2B5EF4-FFF2-40B4-BE49-F238E27FC236}">
                <a16:creationId xmlns:a16="http://schemas.microsoft.com/office/drawing/2014/main" id="{C2BD723C-7A77-148B-4F37-3B5A182ED89F}"/>
              </a:ext>
            </a:extLst>
          </p:cNvPr>
          <p:cNvSpPr/>
          <p:nvPr/>
        </p:nvSpPr>
        <p:spPr>
          <a:xfrm rot="8880000">
            <a:off x="3402417" y="4283114"/>
            <a:ext cx="1018951" cy="4873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Content Placeholder 3" descr="Computer with solid fill" title="Icon to represent Dspace">
            <a:extLst>
              <a:ext uri="{FF2B5EF4-FFF2-40B4-BE49-F238E27FC236}">
                <a16:creationId xmlns:a16="http://schemas.microsoft.com/office/drawing/2014/main" id="{0AE5FB40-0A4B-1F73-E52D-B16A33BEE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91957" y="5549705"/>
            <a:ext cx="524002" cy="51514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992354D-0165-F464-D74E-521BF75C7AD8}"/>
              </a:ext>
            </a:extLst>
          </p:cNvPr>
          <p:cNvSpPr txBox="1"/>
          <p:nvPr/>
        </p:nvSpPr>
        <p:spPr>
          <a:xfrm>
            <a:off x="9358797" y="5422603"/>
            <a:ext cx="79658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err="1">
                <a:cs typeface="Arial"/>
              </a:rPr>
              <a:t>Dspace</a:t>
            </a:r>
            <a:endParaRPr lang="en-US" sz="12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E1A988-C06D-D592-1F96-4B3B1E9E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22" y="7428"/>
            <a:ext cx="7192876" cy="900000"/>
          </a:xfrm>
        </p:spPr>
        <p:txBody>
          <a:bodyPr/>
          <a:lstStyle/>
          <a:p>
            <a:r>
              <a:rPr lang="en-GB" dirty="0">
                <a:latin typeface="Georgia"/>
              </a:rPr>
              <a:t>Impact so far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0174F1-FEE9-F1EF-C7DF-22AAA1290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72" y="1098641"/>
            <a:ext cx="7192877" cy="5394353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457200" indent="-457200"/>
            <a:endParaRPr lang="en-GB" dirty="0">
              <a:cs typeface="Arial"/>
            </a:endParaRPr>
          </a:p>
          <a:p>
            <a:pPr marL="457200" indent="-457200"/>
            <a:r>
              <a:rPr lang="en-GB" dirty="0">
                <a:cs typeface="Arial"/>
              </a:rPr>
              <a:t>Resourcing: Initial plan was to be a low-profile project with minimal staff resourcing due to ability for automation.18 months on – this is still the case. </a:t>
            </a:r>
            <a:endParaRPr lang="en-US" dirty="0">
              <a:cs typeface="Arial"/>
            </a:endParaRPr>
          </a:p>
          <a:p>
            <a:pPr marL="457200" indent="-457200"/>
            <a:r>
              <a:rPr lang="en-GB" dirty="0">
                <a:cs typeface="Arial" panose="020B0604020202020204"/>
              </a:rPr>
              <a:t>Need for keeping it a small-scale  operation impacts the ability to grow the  catalogue e.g. communications  campaign.</a:t>
            </a:r>
          </a:p>
          <a:p>
            <a:pPr marL="457200" indent="-457200"/>
            <a:r>
              <a:rPr lang="en-GB" dirty="0">
                <a:cs typeface="Arial" panose="020B0604020202020204"/>
              </a:rPr>
              <a:t>BUT profile of research data within institution seems to be growing - especially data as an intuitional asset, so we may be ahead of the curve if approached by senior stakeholders.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4C4D3B-E4BD-81C1-9DB8-9892494AAC1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cs typeface="Arial"/>
              </a:rPr>
              <a:t>In numbers:</a:t>
            </a:r>
          </a:p>
          <a:p>
            <a:r>
              <a:rPr lang="en-GB" dirty="0">
                <a:cs typeface="Arial"/>
              </a:rPr>
              <a:t>Number of records – Initial import 384  – Current total 458</a:t>
            </a:r>
          </a:p>
          <a:p>
            <a:r>
              <a:rPr lang="en-GB" dirty="0">
                <a:cs typeface="Arial"/>
              </a:rPr>
              <a:t>Usage – total item views 53,232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1B21C-512D-DBE4-8C5F-17C640DE8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>
                <a:solidFill>
                  <a:srgbClr val="FAF6EF"/>
                </a:solidFill>
              </a:rPr>
              <a:pPr/>
              <a:t>7</a:t>
            </a:fld>
            <a:endParaRPr lang="en-US" dirty="0">
              <a:solidFill>
                <a:srgbClr val="FAF6EF"/>
              </a:solidFill>
            </a:endParaRPr>
          </a:p>
        </p:txBody>
      </p:sp>
      <p:pic>
        <p:nvPicPr>
          <p:cNvPr id="2" name="Picture 1" descr="Statistics taken from Data catalogue showing fluctuations over time of usage of records" title="Usage report graph">
            <a:extLst>
              <a:ext uri="{FF2B5EF4-FFF2-40B4-BE49-F238E27FC236}">
                <a16:creationId xmlns:a16="http://schemas.microsoft.com/office/drawing/2014/main" id="{45B4EE75-367B-963E-FD4F-9ABF517FF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05" y="3906059"/>
            <a:ext cx="4077419" cy="28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FFCEC-57F5-D779-2701-EE98886F7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E5BDAB-C9E8-E676-1E92-B63D742F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Reflections and discoveries</a:t>
            </a:r>
            <a:endParaRPr lang="en-US" dirty="0" err="1">
              <a:latin typeface="Georgia" panose="02040502050405020303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DFF7E2-F817-D10F-95B2-A61A0A84B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>
              <a:buFont typeface="Arial" pitchFamily="2" charset="2"/>
              <a:buChar char="•"/>
            </a:pPr>
            <a:r>
              <a:rPr lang="en-US" dirty="0">
                <a:cs typeface="Arial"/>
              </a:rPr>
              <a:t>Definitions of 'data' - what to include, what to discount</a:t>
            </a:r>
          </a:p>
          <a:p>
            <a:pPr>
              <a:buFont typeface="Arial" pitchFamily="2" charset="2"/>
              <a:buChar char="•"/>
            </a:pPr>
            <a:r>
              <a:rPr lang="en-US" dirty="0">
                <a:cs typeface="Arial"/>
              </a:rPr>
              <a:t>Automation only takes you so far, still needs time investment by a human</a:t>
            </a:r>
          </a:p>
          <a:p>
            <a:pPr>
              <a:buFont typeface="Arial" pitchFamily="2" charset="2"/>
              <a:buChar char="•"/>
            </a:pPr>
            <a:r>
              <a:rPr lang="en-US" sz="3000" dirty="0">
                <a:cs typeface="Arial"/>
              </a:rPr>
              <a:t>Versioning of DOIs </a:t>
            </a:r>
            <a:endParaRPr lang="en-US" dirty="0">
              <a:cs typeface="Arial"/>
            </a:endParaRPr>
          </a:p>
          <a:p>
            <a:pPr>
              <a:buFont typeface="Arial" pitchFamily="2" charset="2"/>
              <a:buChar char="•"/>
            </a:pPr>
            <a:r>
              <a:rPr lang="en-US" dirty="0">
                <a:cs typeface="Arial"/>
              </a:rPr>
              <a:t>Non-standard metadata: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cs typeface="Arial"/>
              </a:rPr>
              <a:t>Multiple DOIs of the same dataset – relying on users own record creation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cs typeface="Arial"/>
              </a:rPr>
              <a:t>Some edge cases required manual editing (before and after import)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cs typeface="Arial"/>
              </a:rPr>
              <a:t>Hundred of creators on a dataset</a:t>
            </a:r>
          </a:p>
          <a:p>
            <a:pPr>
              <a:buFont typeface="Arial" pitchFamily="2" charset="2"/>
              <a:buChar char="•"/>
            </a:pPr>
            <a:r>
              <a:rPr lang="en-US" dirty="0">
                <a:cs typeface="Arial"/>
              </a:rPr>
              <a:t>There are lots of data untapped data sources!</a:t>
            </a:r>
          </a:p>
          <a:p>
            <a:pPr>
              <a:buFont typeface="Arial" pitchFamily="2" charset="2"/>
              <a:buChar char="•"/>
            </a:pPr>
            <a:endParaRPr lang="en-US" dirty="0">
              <a:cs typeface="Arial"/>
            </a:endParaRPr>
          </a:p>
          <a:p>
            <a:pPr>
              <a:buFont typeface="Arial" pitchFamily="2" charset="2"/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0DC2ED-9B66-4AD3-4949-928B7A87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D920A-CA0E-BC13-8749-A1B357866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94FE24-6CA5-44DD-EB76-0D94F147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</a:rPr>
              <a:t>Next Steps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2E9909-667A-0D96-3B88-D95B1839A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1358900"/>
            <a:ext cx="11341100" cy="549592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Arial"/>
              </a:rPr>
              <a:t>Add a manual (</a:t>
            </a:r>
            <a:r>
              <a:rPr lang="en-US" dirty="0" err="1">
                <a:cs typeface="Arial"/>
              </a:rPr>
              <a:t>Dspace</a:t>
            </a:r>
            <a:r>
              <a:rPr lang="en-US" dirty="0">
                <a:cs typeface="Arial" panose="020B0604020202020204"/>
              </a:rPr>
              <a:t> UI based) workflow for ad-hoc deposits</a:t>
            </a:r>
          </a:p>
          <a:p>
            <a:r>
              <a:rPr lang="en-US" dirty="0">
                <a:cs typeface="Arial" panose="020B0604020202020204"/>
              </a:rPr>
              <a:t>UI tweaks to metadata presentation</a:t>
            </a:r>
          </a:p>
          <a:p>
            <a:r>
              <a:rPr lang="en-US" dirty="0">
                <a:cs typeface="Arial" panose="020B0604020202020204"/>
              </a:rPr>
              <a:t>Potentially auto-deposit straight to workflow for review</a:t>
            </a: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  <a:p>
            <a:r>
              <a:rPr lang="en-US" dirty="0">
                <a:cs typeface="Arial" panose="020B0604020202020204"/>
              </a:rPr>
              <a:t>Migration to </a:t>
            </a:r>
            <a:r>
              <a:rPr lang="en-US" err="1">
                <a:cs typeface="Arial" panose="020B0604020202020204"/>
              </a:rPr>
              <a:t>Dspace</a:t>
            </a:r>
            <a:r>
              <a:rPr lang="en-US" dirty="0">
                <a:cs typeface="Arial" panose="020B0604020202020204"/>
              </a:rPr>
              <a:t> 8 and code cleanup</a:t>
            </a:r>
          </a:p>
          <a:p>
            <a:r>
              <a:rPr lang="en-US" dirty="0">
                <a:cs typeface="Arial" panose="020B0604020202020204"/>
              </a:rPr>
              <a:t>Potentially expand scope to include non-linked datasets</a:t>
            </a:r>
          </a:p>
          <a:p>
            <a:r>
              <a:rPr lang="en-US" dirty="0">
                <a:cs typeface="Arial" panose="020B0604020202020204"/>
              </a:rPr>
              <a:t>Consider implementing policy that all externally hosted datasets should be entered into the catalogue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AD18F-FAA8-CF5E-CD0C-B82B2DC83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0EACED-CA5D-B048-836B-BF30EF0E914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F497C-92A8-75C8-D354-A2BB30AE78C8}"/>
              </a:ext>
            </a:extLst>
          </p:cNvPr>
          <p:cNvSpPr txBox="1"/>
          <p:nvPr/>
        </p:nvSpPr>
        <p:spPr>
          <a:xfrm>
            <a:off x="1893455" y="3105726"/>
            <a:ext cx="19812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cs typeface="Arial"/>
              </a:rPr>
              <a:t>Manual Deposit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BD839-36F4-E3F4-518F-0125059E86AF}"/>
              </a:ext>
            </a:extLst>
          </p:cNvPr>
          <p:cNvSpPr txBox="1"/>
          <p:nvPr/>
        </p:nvSpPr>
        <p:spPr>
          <a:xfrm>
            <a:off x="5091546" y="3105728"/>
            <a:ext cx="19812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cs typeface="Arial"/>
              </a:rPr>
              <a:t>Review Step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E132B-DC5E-52D8-6FE9-B61855227596}"/>
              </a:ext>
            </a:extLst>
          </p:cNvPr>
          <p:cNvSpPr txBox="1"/>
          <p:nvPr/>
        </p:nvSpPr>
        <p:spPr>
          <a:xfrm>
            <a:off x="8289637" y="3105726"/>
            <a:ext cx="198120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cs typeface="Arial"/>
              </a:rPr>
              <a:t>Live Record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1CB29-3746-67F8-5599-7FE2F55E9C54}"/>
              </a:ext>
            </a:extLst>
          </p:cNvPr>
          <p:cNvSpPr txBox="1"/>
          <p:nvPr/>
        </p:nvSpPr>
        <p:spPr>
          <a:xfrm>
            <a:off x="5091546" y="4167909"/>
            <a:ext cx="19812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cs typeface="Arial"/>
              </a:rPr>
              <a:t>Auto-Deposit</a:t>
            </a:r>
            <a:endParaRPr lang="en-US" sz="2000" dirty="0"/>
          </a:p>
        </p:txBody>
      </p:sp>
      <p:sp>
        <p:nvSpPr>
          <p:cNvPr id="10" name="Arrow: Right 9" title="Arrow">
            <a:extLst>
              <a:ext uri="{FF2B5EF4-FFF2-40B4-BE49-F238E27FC236}">
                <a16:creationId xmlns:a16="http://schemas.microsoft.com/office/drawing/2014/main" id="{B62D5272-47BC-A81E-A079-B671EC51FC96}"/>
              </a:ext>
            </a:extLst>
          </p:cNvPr>
          <p:cNvSpPr/>
          <p:nvPr/>
        </p:nvSpPr>
        <p:spPr>
          <a:xfrm>
            <a:off x="4214090" y="3140363"/>
            <a:ext cx="484909" cy="323271"/>
          </a:xfrm>
          <a:prstGeom prst="rightArrow">
            <a:avLst/>
          </a:prstGeom>
          <a:solidFill>
            <a:schemeClr val="accent3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 title="Arrow">
            <a:extLst>
              <a:ext uri="{FF2B5EF4-FFF2-40B4-BE49-F238E27FC236}">
                <a16:creationId xmlns:a16="http://schemas.microsoft.com/office/drawing/2014/main" id="{F2D57640-4E23-E54D-7671-4D59AF880FE2}"/>
              </a:ext>
            </a:extLst>
          </p:cNvPr>
          <p:cNvSpPr/>
          <p:nvPr/>
        </p:nvSpPr>
        <p:spPr>
          <a:xfrm>
            <a:off x="7412180" y="3140363"/>
            <a:ext cx="484909" cy="323271"/>
          </a:xfrm>
          <a:prstGeom prst="rightArrow">
            <a:avLst/>
          </a:prstGeom>
          <a:solidFill>
            <a:schemeClr val="accent3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 title="Arrow">
            <a:extLst>
              <a:ext uri="{FF2B5EF4-FFF2-40B4-BE49-F238E27FC236}">
                <a16:creationId xmlns:a16="http://schemas.microsoft.com/office/drawing/2014/main" id="{DD978916-1D27-2DA2-838C-8CED107C73C3}"/>
              </a:ext>
            </a:extLst>
          </p:cNvPr>
          <p:cNvSpPr/>
          <p:nvPr/>
        </p:nvSpPr>
        <p:spPr>
          <a:xfrm rot="-5400000">
            <a:off x="5911270" y="3659908"/>
            <a:ext cx="415637" cy="369452"/>
          </a:xfrm>
          <a:prstGeom prst="rightArrow">
            <a:avLst/>
          </a:prstGeom>
          <a:solidFill>
            <a:schemeClr val="accent3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-Hyperlinkblue-CivicPurple">
      <a:dk1>
        <a:srgbClr val="10263B"/>
      </a:dk1>
      <a:lt1>
        <a:srgbClr val="FCFBF8"/>
      </a:lt1>
      <a:dk2>
        <a:srgbClr val="405161"/>
      </a:dk2>
      <a:lt2>
        <a:srgbClr val="F3F3F5"/>
      </a:lt2>
      <a:accent1>
        <a:srgbClr val="707D89"/>
      </a:accent1>
      <a:accent2>
        <a:srgbClr val="9FA8B1"/>
      </a:accent2>
      <a:accent3>
        <a:srgbClr val="005F36"/>
      </a:accent3>
      <a:accent4>
        <a:srgbClr val="92D400"/>
      </a:accent4>
      <a:accent5>
        <a:srgbClr val="37B3B0"/>
      </a:accent5>
      <a:accent6>
        <a:srgbClr val="009BC1"/>
      </a:accent6>
      <a:hlink>
        <a:srgbClr val="0061FF"/>
      </a:hlink>
      <a:folHlink>
        <a:srgbClr val="94579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9345e2-2103-454d-9ff7-e47c7d8b49a2" xsi:nil="true"/>
    <lcf76f155ced4ddcb4097134ff3c332f xmlns="df1db8d0-5255-449d-8900-b82c64fd4242">
      <Terms xmlns="http://schemas.microsoft.com/office/infopath/2007/PartnerControls"/>
    </lcf76f155ced4ddcb4097134ff3c332f>
    <SharedWithUsers xmlns="e69345e2-2103-454d-9ff7-e47c7d8b49a2">
      <UserInfo>
        <DisplayName>Mirella Lechna</DisplayName>
        <AccountId>217</AccountId>
        <AccountType/>
      </UserInfo>
    </SharedWithUsers>
    <MediaLengthInSeconds xmlns="df1db8d0-5255-449d-8900-b82c64fd42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4E23EF0ECAA48ADB1BE010BAD4DA0" ma:contentTypeVersion="17" ma:contentTypeDescription="Create a new document." ma:contentTypeScope="" ma:versionID="726dedb4fb991d2db9e349bf419abe42">
  <xsd:schema xmlns:xsd="http://www.w3.org/2001/XMLSchema" xmlns:xs="http://www.w3.org/2001/XMLSchema" xmlns:p="http://schemas.microsoft.com/office/2006/metadata/properties" xmlns:ns2="df1db8d0-5255-449d-8900-b82c64fd4242" xmlns:ns3="e69345e2-2103-454d-9ff7-e47c7d8b49a2" targetNamespace="http://schemas.microsoft.com/office/2006/metadata/properties" ma:root="true" ma:fieldsID="814a2b2110df33e5bc4e1d8af7c2f845" ns2:_="" ns3:_="">
    <xsd:import namespace="df1db8d0-5255-449d-8900-b82c64fd4242"/>
    <xsd:import namespace="e69345e2-2103-454d-9ff7-e47c7d8b4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db8d0-5255-449d-8900-b82c64fd4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6624216-d583-4636-a04d-17921d6eaf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345e2-2103-454d-9ff7-e47c7d8b49a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1145a9-403e-4903-9c86-a8f43f7dc28c}" ma:internalName="TaxCatchAll" ma:showField="CatchAllData" ma:web="e69345e2-2103-454d-9ff7-e47c7d8b49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524C8A-0B90-4F5E-9F57-26A31440D349}">
  <ds:schemaRefs>
    <ds:schemaRef ds:uri="e69345e2-2103-454d-9ff7-e47c7d8b49a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f1db8d0-5255-449d-8900-b82c64fd424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014F11-5BFD-45FD-A4AA-35CEFF8FE7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1db8d0-5255-449d-8900-b82c64fd4242"/>
    <ds:schemaRef ds:uri="e69345e2-2103-454d-9ff7-e47c7d8b49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B1A4FF-0ED2-4144-92C9-26E83AFB9B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597</Words>
  <Application>Microsoft Office PowerPoint</Application>
  <PresentationFormat>Widescreen</PresentationFormat>
  <Paragraphs>112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Georgia</vt:lpstr>
      <vt:lpstr>Wingdings</vt:lpstr>
      <vt:lpstr>Office Theme</vt:lpstr>
      <vt:lpstr>Instant Data</vt:lpstr>
      <vt:lpstr>Why a data catalogue?</vt:lpstr>
      <vt:lpstr>Data catalogue – Home page</vt:lpstr>
      <vt:lpstr>Data catalogue – Metadata record</vt:lpstr>
      <vt:lpstr>Initial method</vt:lpstr>
      <vt:lpstr>Revised method</vt:lpstr>
      <vt:lpstr>Impact so far</vt:lpstr>
      <vt:lpstr>Reflections and discoveries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University of Nottingham PowerPoint template</dc:title>
  <dc:creator/>
  <cp:lastModifiedBy/>
  <cp:revision>1361</cp:revision>
  <dcterms:created xsi:type="dcterms:W3CDTF">2023-09-01T16:10:27Z</dcterms:created>
  <dcterms:modified xsi:type="dcterms:W3CDTF">2024-02-16T12:44:30Z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0x0101000DC4E23EF0ECAA48ADB1BE010BAD4DA0</vt:lpwstr>
  </property>
  <property fmtid="{D5CDD505-2E9C-101B-9397-08002B2CF9AE}" pid="3" name="Order">
    <vt:r8>14770500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