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6"/>
  </p:notesMasterIdLst>
  <p:sldIdLst>
    <p:sldId id="32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760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BCC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FEA419B-BCDB-4C27-8AB2-1E94C2BD932B}">
  <a:tblStyle styleId="{BFEA419B-BCDB-4C27-8AB2-1E94C2BD932B}" styleName="Elsevier">
    <a:wholeTbl>
      <a:tcTxStyle>
        <a:fontRef idx="minor">
          <a:prstClr val="black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0" cmpd="sng">
              <a:solidFill>
                <a:schemeClr val="lt1"/>
              </a:solidFill>
            </a:ln>
          </a:top>
          <a:bottom>
            <a:ln w="12700" cmpd="sng">
              <a:solidFill>
                <a:srgbClr val="DCDCDD"/>
              </a:solidFill>
            </a:ln>
          </a:bottom>
          <a:insideH>
            <a:ln w="12700" cmpd="sng">
              <a:solidFill>
                <a:srgbClr val="DCDCDD"/>
              </a:solidFill>
            </a:ln>
          </a:insideH>
          <a:insideV>
            <a:ln w="0" cmpd="sng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127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dk1"/>
      </a:tcTxStyle>
      <a:tcStyle>
        <a:tcBdr>
          <a:bottom>
            <a:ln w="12700" cmpd="sng">
              <a:solidFill>
                <a:srgbClr val="FF6C00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75" autoAdjust="0"/>
    <p:restoredTop sz="85986"/>
  </p:normalViewPr>
  <p:slideViewPr>
    <p:cSldViewPr snapToGrid="0" showGuides="1">
      <p:cViewPr varScale="1">
        <p:scale>
          <a:sx n="146" d="100"/>
          <a:sy n="146" d="100"/>
        </p:scale>
        <p:origin x="912" y="168"/>
      </p:cViewPr>
      <p:guideLst>
        <p:guide pos="57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mond Atallah (staff)" userId="c850f644-d0bd-46c9-b20c-34f9cd4c30f8" providerId="ADAL" clId="{0EB602EB-FD8B-9C4B-8DAC-F284FD5868D5}"/>
    <pc:docChg chg="modSld">
      <pc:chgData name="Edmond Atallah (staff)" userId="c850f644-d0bd-46c9-b20c-34f9cd4c30f8" providerId="ADAL" clId="{0EB602EB-FD8B-9C4B-8DAC-F284FD5868D5}" dt="2022-12-07T12:16:28.400" v="1" actId="20577"/>
      <pc:docMkLst>
        <pc:docMk/>
      </pc:docMkLst>
      <pc:sldChg chg="modSp mod">
        <pc:chgData name="Edmond Atallah (staff)" userId="c850f644-d0bd-46c9-b20c-34f9cd4c30f8" providerId="ADAL" clId="{0EB602EB-FD8B-9C4B-8DAC-F284FD5868D5}" dt="2022-12-07T12:16:28.400" v="1" actId="20577"/>
        <pc:sldMkLst>
          <pc:docMk/>
          <pc:sldMk cId="24090728" sldId="321"/>
        </pc:sldMkLst>
        <pc:spChg chg="mod">
          <ac:chgData name="Edmond Atallah (staff)" userId="c850f644-d0bd-46c9-b20c-34f9cd4c30f8" providerId="ADAL" clId="{0EB602EB-FD8B-9C4B-8DAC-F284FD5868D5}" dt="2022-12-07T12:16:28.400" v="1" actId="20577"/>
          <ac:spMkLst>
            <pc:docMk/>
            <pc:sldMk cId="24090728" sldId="321"/>
            <ac:spMk id="10" creationId="{3DD94623-A7C7-4E0A-A360-36E5A2B7B2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DD4CF-C917-4D69-9374-6EFF2E9F78C3}" type="datetimeFigureOut">
              <a:rPr lang="de-DE" smtClean="0"/>
              <a:t>07.12.22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43C7B-F938-4CE9-A268-3281717263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74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443C7B-F938-4CE9-A268-32817172635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62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al abstrac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76263" y="116670"/>
            <a:ext cx="7991475" cy="720000"/>
          </a:xfrm>
          <a:prstGeom prst="rect">
            <a:avLst/>
          </a:prstGeom>
          <a:ln w="25400">
            <a:solidFill>
              <a:srgbClr val="FF6C00"/>
            </a:solidFill>
          </a:ln>
        </p:spPr>
        <p:txBody>
          <a:bodyPr tIns="90000" bIns="9000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tx1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Your title goes here</a:t>
            </a:r>
            <a:endParaRPr lang="de-DE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76263" y="905719"/>
            <a:ext cx="7991475" cy="425450"/>
          </a:xfrm>
          <a:ln w="25400">
            <a:noFill/>
          </a:ln>
        </p:spPr>
        <p:txBody>
          <a:bodyPr tIns="90000" bIns="90000" anchor="ctr" anchorCtr="0">
            <a:noAutofit/>
          </a:bodyPr>
          <a:lstStyle>
            <a:lvl1pPr algn="ctr">
              <a:lnSpc>
                <a:spcPct val="100000"/>
              </a:lnSpc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The take-home message goes here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7B623-3139-436F-96BB-B47DF6B7AEF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76263" y="1388312"/>
            <a:ext cx="2520000" cy="3024938"/>
          </a:xfrm>
          <a:ln w="25400">
            <a:solidFill>
              <a:srgbClr val="FF6C00"/>
            </a:solidFill>
          </a:ln>
        </p:spPr>
        <p:txBody>
          <a:bodyPr t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1 / context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5FD13EE-6430-4F74-B69B-F24DDB1744D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309495" y="1388312"/>
            <a:ext cx="2520000" cy="302493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2 / method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1D258DD-50E3-4859-BF2A-4005F741AF26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047737" y="1388310"/>
            <a:ext cx="2520000" cy="3024939"/>
          </a:xfrm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3 / outcome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7B48EF-8A62-445F-BC61-5F2DE6CF5BE4}"/>
              </a:ext>
            </a:extLst>
          </p:cNvPr>
          <p:cNvSpPr/>
          <p:nvPr userDrawn="1"/>
        </p:nvSpPr>
        <p:spPr>
          <a:xfrm>
            <a:off x="576263" y="4551363"/>
            <a:ext cx="2520000" cy="48956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3110C0-B318-4A0A-AB3D-747E2CF355FE}"/>
              </a:ext>
            </a:extLst>
          </p:cNvPr>
          <p:cNvSpPr/>
          <p:nvPr userDrawn="1"/>
        </p:nvSpPr>
        <p:spPr>
          <a:xfrm>
            <a:off x="3309494" y="4558478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1E57FB-6288-4FF3-8E89-66D6649476F5}"/>
              </a:ext>
            </a:extLst>
          </p:cNvPr>
          <p:cNvSpPr/>
          <p:nvPr userDrawn="1"/>
        </p:nvSpPr>
        <p:spPr>
          <a:xfrm>
            <a:off x="6047736" y="4551363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4A8EC1C-B526-4360-B24D-E38FF0129F4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115097" y="4582547"/>
            <a:ext cx="4320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GB" dirty="0"/>
              <a:t>QR code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8CDD4B7A-8599-470F-904D-2A8C63BC776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07523" y="4588973"/>
            <a:ext cx="4318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DDFE7-62B7-4B1E-B2BA-E7EC41335B8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39323" y="4588485"/>
            <a:ext cx="2051540" cy="42545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Journal/funder details</a:t>
            </a:r>
            <a:endParaRPr lang="en-GB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ADD381FB-221F-4C10-8795-6B9D553830C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4504" y="4590074"/>
            <a:ext cx="2514991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Author details</a:t>
            </a:r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809AA36-C8AF-4DD9-A92A-49EEA43C3A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66885" y="4590150"/>
            <a:ext cx="2018062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Reference details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4000" y="4722258"/>
            <a:ext cx="3086100" cy="16281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4000" y="4531201"/>
            <a:ext cx="3086100" cy="16224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76263" y="4443413"/>
            <a:ext cx="7991475" cy="1"/>
          </a:xfrm>
          <a:prstGeom prst="line">
            <a:avLst/>
          </a:prstGeom>
          <a:ln w="12700">
            <a:solidFill>
              <a:srgbClr val="DCDC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4928590-4084-6B40-8DED-B4F8C98BED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4531201"/>
            <a:ext cx="401839" cy="444500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76000" y="440861"/>
            <a:ext cx="7991738" cy="462759"/>
          </a:xfrm>
          <a:prstGeom prst="rect">
            <a:avLst/>
          </a:prstGeom>
        </p:spPr>
        <p:txBody>
          <a:bodyPr vert="horz" lIns="91440" tIns="0" rIns="9144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576000" y="1076659"/>
            <a:ext cx="7991738" cy="3425729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5DEE88-71BA-4950-8D35-00B2B8E79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10338" y="4722258"/>
            <a:ext cx="20574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755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•"/>
        <a:tabLst>
          <a:tab pos="266700" algn="l"/>
        </a:tabLst>
        <a:defRPr lang="nl-NL" sz="18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−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de-D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7145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63">
          <p15:clr>
            <a:srgbClr val="F26B43"/>
          </p15:clr>
        </p15:guide>
        <p15:guide id="2" pos="2880">
          <p15:clr>
            <a:srgbClr val="F26B43"/>
          </p15:clr>
        </p15:guide>
        <p15:guide id="3" pos="2699">
          <p15:clr>
            <a:srgbClr val="F26B43"/>
          </p15:clr>
        </p15:guide>
        <p15:guide id="4" pos="3061">
          <p15:clr>
            <a:srgbClr val="F26B43"/>
          </p15:clr>
        </p15:guide>
        <p15:guide id="5" pos="5397">
          <p15:clr>
            <a:srgbClr val="F26B43"/>
          </p15:clr>
        </p15:guide>
        <p15:guide id="6" orient="horz" pos="373">
          <p15:clr>
            <a:srgbClr val="F26B43"/>
          </p15:clr>
        </p15:guide>
        <p15:guide id="7" orient="horz" pos="2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ontent Placeholder 48">
            <a:extLst>
              <a:ext uri="{FF2B5EF4-FFF2-40B4-BE49-F238E27FC236}">
                <a16:creationId xmlns:a16="http://schemas.microsoft.com/office/drawing/2014/main" id="{59CCFA95-81BC-458C-DB3F-636AE934BC3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15462" y="1252869"/>
            <a:ext cx="2558482" cy="2479515"/>
          </a:xfrm>
          <a:prstGeom prst="flowChartAlternateProcess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9525" cap="flat" cmpd="sng" algn="ctr">
            <a:solidFill>
              <a:schemeClr val="accent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C7B6A7-7C29-4D10-A7EA-22A3EA3341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 b="1" kern="1400" spc="-50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Non-invasive markers of liver fibrosis for monitoring of long-term methotrexate therapy: A multi-centre longitudinal cohort study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F7AE7E-17B1-43F0-85A6-2A038FFA2D4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046824" y="1252870"/>
            <a:ext cx="2520000" cy="1211158"/>
          </a:xfrm>
          <a:prstGeom prst="round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>
            <a:normAutofit fontScale="92500" lnSpcReduction="20000"/>
          </a:bodyPr>
          <a:lstStyle/>
          <a:p>
            <a:pPr>
              <a:spcAft>
                <a:spcPts val="0"/>
              </a:spcAft>
            </a:pPr>
            <a:endParaRPr lang="en-GB" sz="15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0"/>
              </a:spcAft>
            </a:pPr>
            <a:r>
              <a:rPr lang="en-GB" sz="1500" dirty="0">
                <a:solidFill>
                  <a:schemeClr val="accent1">
                    <a:lumMod val="50000"/>
                  </a:schemeClr>
                </a:solidFill>
              </a:rPr>
              <a:t>4.9 kPa </a:t>
            </a:r>
            <a:r>
              <a:rPr lang="en-GB" sz="900" b="0" dirty="0">
                <a:solidFill>
                  <a:schemeClr val="accent1">
                    <a:lumMod val="50000"/>
                  </a:schemeClr>
                </a:solidFill>
              </a:rPr>
              <a:t>(P = 0.049)   </a:t>
            </a:r>
            <a:r>
              <a:rPr lang="en-GB" sz="1500" dirty="0">
                <a:solidFill>
                  <a:schemeClr val="accent1">
                    <a:lumMod val="50000"/>
                  </a:schemeClr>
                </a:solidFill>
              </a:rPr>
              <a:t>5.3 kPa</a:t>
            </a:r>
          </a:p>
          <a:p>
            <a:pPr>
              <a:spcAft>
                <a:spcPts val="0"/>
              </a:spcAft>
            </a:pPr>
            <a:endParaRPr lang="en-GB" sz="1600" dirty="0"/>
          </a:p>
          <a:p>
            <a:pPr>
              <a:spcAft>
                <a:spcPts val="0"/>
              </a:spcAft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≥ 11.5 kPa</a:t>
            </a:r>
          </a:p>
          <a:p>
            <a:pPr>
              <a:spcAft>
                <a:spcPts val="0"/>
              </a:spcAft>
            </a:pPr>
            <a:r>
              <a:rPr lang="en-GB" sz="1500" dirty="0">
                <a:solidFill>
                  <a:schemeClr val="accent1">
                    <a:lumMod val="50000"/>
                  </a:schemeClr>
                </a:solidFill>
              </a:rPr>
              <a:t>5.5%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GB" sz="900" b="0" dirty="0">
                <a:solidFill>
                  <a:schemeClr val="accent1">
                    <a:lumMod val="50000"/>
                  </a:schemeClr>
                </a:solidFill>
              </a:rPr>
              <a:t>(P = 0.01)      </a:t>
            </a:r>
            <a:r>
              <a:rPr lang="en-GB" sz="1500" dirty="0">
                <a:solidFill>
                  <a:schemeClr val="accent1">
                    <a:lumMod val="50000"/>
                  </a:schemeClr>
                </a:solidFill>
              </a:rPr>
              <a:t>11.6%</a:t>
            </a:r>
          </a:p>
        </p:txBody>
      </p:sp>
      <p:pic>
        <p:nvPicPr>
          <p:cNvPr id="16" name="Picture Placeholder 15" descr="Badge 6 with solid fill">
            <a:extLst>
              <a:ext uri="{FF2B5EF4-FFF2-40B4-BE49-F238E27FC236}">
                <a16:creationId xmlns:a16="http://schemas.microsoft.com/office/drawing/2014/main" id="{DB6C0FF4-AFB4-4EE6-475B-56697411C167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182004" y="1346371"/>
            <a:ext cx="378602" cy="378602"/>
          </a:xfrm>
        </p:spPr>
      </p:pic>
      <p:pic>
        <p:nvPicPr>
          <p:cNvPr id="25" name="Picture Placeholder 24" descr="Medicine with solid fill">
            <a:extLst>
              <a:ext uri="{FF2B5EF4-FFF2-40B4-BE49-F238E27FC236}">
                <a16:creationId xmlns:a16="http://schemas.microsoft.com/office/drawing/2014/main" id="{4588F720-71DD-4585-9266-18CA9FC9704A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751493" y="3201372"/>
            <a:ext cx="252000" cy="252000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FE91577-D52E-468F-AFFB-90148E13B0D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88016" y="4560883"/>
            <a:ext cx="2502846" cy="478461"/>
          </a:xfr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DD94623-A7C7-4E0A-A360-36E5A2B7B28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14504" y="4570395"/>
            <a:ext cx="2514991" cy="456435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 Atallah, JI Grove, </a:t>
            </a:r>
            <a:r>
              <a:rPr lang="en-GB" i="1" dirty="0">
                <a:solidFill>
                  <a:schemeClr val="bg1"/>
                </a:solidFill>
              </a:rPr>
              <a:t>et al </a:t>
            </a:r>
            <a:r>
              <a:rPr lang="en-GB">
                <a:solidFill>
                  <a:schemeClr val="bg1"/>
                </a:solidFill>
              </a:rPr>
              <a:t>(2023)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CFBA412-8428-4095-AB05-6B9B77CD644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046824" y="4570395"/>
            <a:ext cx="2514991" cy="454549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708DBF-AD9D-352A-65C0-67FEF2677511}"/>
              </a:ext>
            </a:extLst>
          </p:cNvPr>
          <p:cNvSpPr txBox="1"/>
          <p:nvPr/>
        </p:nvSpPr>
        <p:spPr>
          <a:xfrm>
            <a:off x="2010004" y="1397172"/>
            <a:ext cx="12068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2">
                    <a:lumMod val="10000"/>
                  </a:schemeClr>
                </a:solidFill>
              </a:rPr>
              <a:t>2014 - 2021</a:t>
            </a:r>
          </a:p>
        </p:txBody>
      </p:sp>
      <p:pic>
        <p:nvPicPr>
          <p:cNvPr id="36" name="Picture Placeholder 24" descr="Stopwatch with solid fill">
            <a:extLst>
              <a:ext uri="{FF2B5EF4-FFF2-40B4-BE49-F238E27FC236}">
                <a16:creationId xmlns:a16="http://schemas.microsoft.com/office/drawing/2014/main" id="{676CBC71-10D2-9892-1484-73D3CF5E474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47254" y="3462189"/>
            <a:ext cx="252000" cy="25200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BD0FC674-779A-C49A-FC3F-363F7E3691C9}"/>
              </a:ext>
            </a:extLst>
          </p:cNvPr>
          <p:cNvSpPr txBox="1"/>
          <p:nvPr/>
        </p:nvSpPr>
        <p:spPr>
          <a:xfrm>
            <a:off x="972352" y="3182772"/>
            <a:ext cx="8815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2">
                    <a:lumMod val="10000"/>
                  </a:schemeClr>
                </a:solidFill>
              </a:rPr>
              <a:t>4.8 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093ACC4-48AC-1071-8C34-4B8F9EC9BE21}"/>
              </a:ext>
            </a:extLst>
          </p:cNvPr>
          <p:cNvSpPr txBox="1"/>
          <p:nvPr/>
        </p:nvSpPr>
        <p:spPr>
          <a:xfrm>
            <a:off x="955772" y="3470774"/>
            <a:ext cx="709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2">
                    <a:lumMod val="10000"/>
                  </a:schemeClr>
                </a:solidFill>
              </a:rPr>
              <a:t>6 years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B3BDA9-0A27-AA0B-5388-DEDBB9997E49}"/>
              </a:ext>
            </a:extLst>
          </p:cNvPr>
          <p:cNvSpPr txBox="1"/>
          <p:nvPr/>
        </p:nvSpPr>
        <p:spPr>
          <a:xfrm>
            <a:off x="621650" y="2999262"/>
            <a:ext cx="9882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10000"/>
                  </a:schemeClr>
                </a:solidFill>
              </a:rPr>
              <a:t>Cumulative</a:t>
            </a:r>
          </a:p>
        </p:txBody>
      </p:sp>
      <p:sp>
        <p:nvSpPr>
          <p:cNvPr id="41" name="Double Bracket 40">
            <a:extLst>
              <a:ext uri="{FF2B5EF4-FFF2-40B4-BE49-F238E27FC236}">
                <a16:creationId xmlns:a16="http://schemas.microsoft.com/office/drawing/2014/main" id="{3CCB10D6-FD8D-3925-637C-04770D89AA75}"/>
              </a:ext>
            </a:extLst>
          </p:cNvPr>
          <p:cNvSpPr/>
          <p:nvPr/>
        </p:nvSpPr>
        <p:spPr>
          <a:xfrm>
            <a:off x="674989" y="3081590"/>
            <a:ext cx="881588" cy="619702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Content Placeholder 4">
            <a:extLst>
              <a:ext uri="{FF2B5EF4-FFF2-40B4-BE49-F238E27FC236}">
                <a16:creationId xmlns:a16="http://schemas.microsoft.com/office/drawing/2014/main" id="{AEEC3146-9B44-81CF-C4DE-373BC9010649}"/>
              </a:ext>
            </a:extLst>
          </p:cNvPr>
          <p:cNvSpPr txBox="1">
            <a:spLocks/>
          </p:cNvSpPr>
          <p:nvPr/>
        </p:nvSpPr>
        <p:spPr>
          <a:xfrm>
            <a:off x="3282462" y="1264910"/>
            <a:ext cx="2520000" cy="1195572"/>
          </a:xfrm>
          <a:prstGeom prst="flowChartAlternateProcess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90000" rIns="91440" bIns="9000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tabLst>
                <a:tab pos="266700" algn="l"/>
              </a:tabLst>
              <a:defRPr lang="nl-NL" sz="1800" b="1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Char char="−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de-DE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2">
                  <a:lumMod val="10000"/>
                </a:schemeClr>
              </a:buClr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Liver stiffness</a:t>
            </a:r>
            <a:endParaRPr lang="en-GB" dirty="0"/>
          </a:p>
          <a:p>
            <a:pPr>
              <a:buClr>
                <a:schemeClr val="bg2">
                  <a:lumMod val="10000"/>
                </a:schemeClr>
              </a:buClr>
            </a:pPr>
            <a:endParaRPr lang="en-GB" sz="1600" dirty="0"/>
          </a:p>
          <a:p>
            <a:pPr marL="285750" indent="-285750">
              <a:buClr>
                <a:schemeClr val="bg2">
                  <a:lumMod val="10000"/>
                </a:schemeClr>
              </a:buClr>
              <a:buFont typeface="Wingdings" pitchFamily="2" charset="2"/>
              <a:buChar char="ü"/>
            </a:pPr>
            <a:endParaRPr lang="en-GB" sz="1600" dirty="0"/>
          </a:p>
        </p:txBody>
      </p:sp>
      <p:sp>
        <p:nvSpPr>
          <p:cNvPr id="58" name="Content Placeholder 4">
            <a:extLst>
              <a:ext uri="{FF2B5EF4-FFF2-40B4-BE49-F238E27FC236}">
                <a16:creationId xmlns:a16="http://schemas.microsoft.com/office/drawing/2014/main" id="{7350F288-3DCE-BE80-BA71-BE08B7A768EF}"/>
              </a:ext>
            </a:extLst>
          </p:cNvPr>
          <p:cNvSpPr txBox="1">
            <a:spLocks/>
          </p:cNvSpPr>
          <p:nvPr/>
        </p:nvSpPr>
        <p:spPr>
          <a:xfrm>
            <a:off x="3282462" y="2526383"/>
            <a:ext cx="2520000" cy="1195572"/>
          </a:xfrm>
          <a:prstGeom prst="flowChartAlternateProcess">
            <a:avLst/>
          </a:prstGeom>
          <a:solidFill>
            <a:schemeClr val="accent4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90000" rIns="91440" bIns="9000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tabLst>
                <a:tab pos="266700" algn="l"/>
              </a:tabLst>
              <a:defRPr lang="nl-NL" sz="1800" b="1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Char char="−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de-DE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2">
                  <a:lumMod val="10000"/>
                </a:schemeClr>
              </a:buClr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Enhanced liver fibrosis score (ELF)</a:t>
            </a:r>
          </a:p>
          <a:p>
            <a:pPr marL="285750" indent="-285750">
              <a:buClr>
                <a:schemeClr val="bg2">
                  <a:lumMod val="10000"/>
                </a:schemeClr>
              </a:buClr>
              <a:buFont typeface="Wingdings" pitchFamily="2" charset="2"/>
              <a:buChar char="ü"/>
            </a:pPr>
            <a:endParaRPr lang="en-GB" sz="1100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C0AC5F5B-2E98-415C-FDFC-27723F1A6C1B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85000"/>
          </a:blip>
          <a:stretch>
            <a:fillRect/>
          </a:stretch>
        </p:blipFill>
        <p:spPr>
          <a:xfrm>
            <a:off x="3959405" y="1706747"/>
            <a:ext cx="1225187" cy="683825"/>
          </a:xfrm>
          <a:prstGeom prst="rect">
            <a:avLst/>
          </a:prstGeom>
        </p:spPr>
      </p:pic>
      <p:pic>
        <p:nvPicPr>
          <p:cNvPr id="48" name="Picture Placeholder 12" descr="Needle with solid fill">
            <a:extLst>
              <a:ext uri="{FF2B5EF4-FFF2-40B4-BE49-F238E27FC236}">
                <a16:creationId xmlns:a16="http://schemas.microsoft.com/office/drawing/2014/main" id="{C8ABEDBB-4FB9-3FFD-903E-D1A6024E5CE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4303079" y="3234300"/>
            <a:ext cx="471638" cy="471638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9099F1A-CDF1-0ABE-BFB3-542231BDA22C}"/>
              </a:ext>
            </a:extLst>
          </p:cNvPr>
          <p:cNvGrpSpPr/>
          <p:nvPr/>
        </p:nvGrpSpPr>
        <p:grpSpPr>
          <a:xfrm>
            <a:off x="6047737" y="1220742"/>
            <a:ext cx="998208" cy="307777"/>
            <a:chOff x="582" y="1690383"/>
            <a:chExt cx="1091874" cy="54593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7353B27-8F10-06D1-164E-15560AE038B3}"/>
                </a:ext>
              </a:extLst>
            </p:cNvPr>
            <p:cNvSpPr/>
            <p:nvPr/>
          </p:nvSpPr>
          <p:spPr>
            <a:xfrm>
              <a:off x="582" y="1690383"/>
              <a:ext cx="1091874" cy="545937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6770440-8F26-1F9A-5FC7-967DDA066DAD}"/>
                </a:ext>
              </a:extLst>
            </p:cNvPr>
            <p:cNvSpPr txBox="1"/>
            <p:nvPr/>
          </p:nvSpPr>
          <p:spPr>
            <a:xfrm>
              <a:off x="582" y="1690383"/>
              <a:ext cx="1091874" cy="545937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Exposed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899AA5E-05C7-34E1-C814-F7C1B62B6E77}"/>
              </a:ext>
            </a:extLst>
          </p:cNvPr>
          <p:cNvGrpSpPr/>
          <p:nvPr/>
        </p:nvGrpSpPr>
        <p:grpSpPr>
          <a:xfrm>
            <a:off x="7568456" y="1213013"/>
            <a:ext cx="993880" cy="307777"/>
            <a:chOff x="1321749" y="1690383"/>
            <a:chExt cx="1091874" cy="54593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CDC77BE-F206-4CB6-36DA-04E00236B459}"/>
                </a:ext>
              </a:extLst>
            </p:cNvPr>
            <p:cNvSpPr/>
            <p:nvPr/>
          </p:nvSpPr>
          <p:spPr>
            <a:xfrm>
              <a:off x="1321749" y="1690383"/>
              <a:ext cx="1091874" cy="545937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DBF89B5-2E54-24E3-0466-7CC60E5A4E2F}"/>
                </a:ext>
              </a:extLst>
            </p:cNvPr>
            <p:cNvSpPr txBox="1"/>
            <p:nvPr/>
          </p:nvSpPr>
          <p:spPr>
            <a:xfrm>
              <a:off x="1321749" y="1690383"/>
              <a:ext cx="1091874" cy="545937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Unexposed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88C11929-F0D8-0F6E-F4C5-3032B08B28CA}"/>
              </a:ext>
            </a:extLst>
          </p:cNvPr>
          <p:cNvSpPr txBox="1"/>
          <p:nvPr/>
        </p:nvSpPr>
        <p:spPr>
          <a:xfrm>
            <a:off x="7090141" y="1192018"/>
            <a:ext cx="434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vs</a:t>
            </a:r>
          </a:p>
        </p:txBody>
      </p:sp>
      <p:sp>
        <p:nvSpPr>
          <p:cNvPr id="27" name="Title 26">
            <a:extLst>
              <a:ext uri="{FF2B5EF4-FFF2-40B4-BE49-F238E27FC236}">
                <a16:creationId xmlns:a16="http://schemas.microsoft.com/office/drawing/2014/main" id="{61D110B5-2103-99F4-B6FD-98FBCAC9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905719"/>
            <a:ext cx="2514599" cy="30777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Patients &amp; Setting</a:t>
            </a:r>
          </a:p>
        </p:txBody>
      </p:sp>
      <p:sp>
        <p:nvSpPr>
          <p:cNvPr id="28" name="Title 26">
            <a:extLst>
              <a:ext uri="{FF2B5EF4-FFF2-40B4-BE49-F238E27FC236}">
                <a16:creationId xmlns:a16="http://schemas.microsoft.com/office/drawing/2014/main" id="{3230658B-FEBA-9523-49D6-4BF60F6F46B3}"/>
              </a:ext>
            </a:extLst>
          </p:cNvPr>
          <p:cNvSpPr txBox="1">
            <a:spLocks/>
          </p:cNvSpPr>
          <p:nvPr/>
        </p:nvSpPr>
        <p:spPr>
          <a:xfrm>
            <a:off x="3314896" y="907249"/>
            <a:ext cx="2514599" cy="30777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90000" rIns="91440" bIns="90000" rtlCol="0" anchor="ctr" anchorCtr="0">
            <a:no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Non-invasive markers</a:t>
            </a:r>
          </a:p>
        </p:txBody>
      </p:sp>
      <p:sp>
        <p:nvSpPr>
          <p:cNvPr id="29" name="Title 26">
            <a:extLst>
              <a:ext uri="{FF2B5EF4-FFF2-40B4-BE49-F238E27FC236}">
                <a16:creationId xmlns:a16="http://schemas.microsoft.com/office/drawing/2014/main" id="{43AF69C0-E37A-4CA5-2738-EE35211C83B0}"/>
              </a:ext>
            </a:extLst>
          </p:cNvPr>
          <p:cNvSpPr txBox="1">
            <a:spLocks/>
          </p:cNvSpPr>
          <p:nvPr/>
        </p:nvSpPr>
        <p:spPr>
          <a:xfrm>
            <a:off x="6047737" y="912965"/>
            <a:ext cx="2514599" cy="30777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90000" rIns="91440" bIns="90000" rtlCol="0" anchor="ctr" anchorCtr="0">
            <a:no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Results</a:t>
            </a:r>
          </a:p>
        </p:txBody>
      </p:sp>
      <p:pic>
        <p:nvPicPr>
          <p:cNvPr id="42" name="Graphic 41" descr="Hospital with solid fill">
            <a:extLst>
              <a:ext uri="{FF2B5EF4-FFF2-40B4-BE49-F238E27FC236}">
                <a16:creationId xmlns:a16="http://schemas.microsoft.com/office/drawing/2014/main" id="{289D8CC9-FEF5-0DB1-AE51-A33D9CE73D7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518250" y="1196746"/>
            <a:ext cx="571549" cy="571549"/>
          </a:xfrm>
          <a:prstGeom prst="rect">
            <a:avLst/>
          </a:prstGeom>
        </p:spPr>
      </p:pic>
      <p:sp>
        <p:nvSpPr>
          <p:cNvPr id="59" name="Content Placeholder 5">
            <a:extLst>
              <a:ext uri="{FF2B5EF4-FFF2-40B4-BE49-F238E27FC236}">
                <a16:creationId xmlns:a16="http://schemas.microsoft.com/office/drawing/2014/main" id="{219CFC92-561D-4120-14E1-DFB95A6964C3}"/>
              </a:ext>
            </a:extLst>
          </p:cNvPr>
          <p:cNvSpPr txBox="1">
            <a:spLocks/>
          </p:cNvSpPr>
          <p:nvPr/>
        </p:nvSpPr>
        <p:spPr>
          <a:xfrm>
            <a:off x="6046824" y="2532143"/>
            <a:ext cx="2520000" cy="1173795"/>
          </a:xfrm>
          <a:prstGeom prst="roundRect">
            <a:avLst/>
          </a:prstGeom>
          <a:solidFill>
            <a:schemeClr val="accent4">
              <a:lumMod val="40000"/>
              <a:lumOff val="60000"/>
              <a:alpha val="30000"/>
            </a:schemeClr>
          </a:solidFill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90000" rIns="91440" bIns="90000" rtlCol="0" anchor="t" anchorCtr="0">
            <a:normAutofit fontScale="92500" lnSpcReduction="20000"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tabLst>
                <a:tab pos="266700" algn="l"/>
              </a:tabLst>
              <a:defRPr lang="nl-NL" sz="1800" b="1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Char char="−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de-DE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endParaRPr lang="en-GB" sz="1200" dirty="0"/>
          </a:p>
          <a:p>
            <a:pPr>
              <a:spcAft>
                <a:spcPts val="0"/>
              </a:spcAft>
            </a:pPr>
            <a:r>
              <a:rPr lang="en-GB" sz="1600" dirty="0">
                <a:solidFill>
                  <a:schemeClr val="accent4">
                    <a:lumMod val="50000"/>
                  </a:schemeClr>
                </a:solidFill>
              </a:rPr>
              <a:t>  9.32	 </a:t>
            </a:r>
            <a:r>
              <a:rPr lang="en-GB" sz="1000" b="0" dirty="0">
                <a:solidFill>
                  <a:schemeClr val="accent4">
                    <a:lumMod val="50000"/>
                  </a:schemeClr>
                </a:solidFill>
              </a:rPr>
              <a:t>(NS)</a:t>
            </a:r>
            <a:r>
              <a:rPr lang="en-GB" sz="1050" b="0" dirty="0">
                <a:solidFill>
                  <a:schemeClr val="accent4">
                    <a:lumMod val="50000"/>
                  </a:schemeClr>
                </a:solidFill>
              </a:rPr>
              <a:t> 	</a:t>
            </a:r>
            <a:r>
              <a:rPr lang="en-GB" sz="1600" dirty="0">
                <a:solidFill>
                  <a:schemeClr val="accent4">
                    <a:lumMod val="50000"/>
                  </a:schemeClr>
                </a:solidFill>
              </a:rPr>
              <a:t>9.28</a:t>
            </a:r>
          </a:p>
          <a:p>
            <a:pPr>
              <a:spcAft>
                <a:spcPts val="0"/>
              </a:spcAft>
            </a:pPr>
            <a:endParaRPr lang="en-GB" sz="1600" dirty="0"/>
          </a:p>
          <a:p>
            <a:pPr>
              <a:spcAft>
                <a:spcPts val="0"/>
              </a:spcAft>
            </a:pPr>
            <a:r>
              <a:rPr lang="en-GB" sz="1600" dirty="0">
                <a:solidFill>
                  <a:schemeClr val="accent4">
                    <a:lumMod val="50000"/>
                  </a:schemeClr>
                </a:solidFill>
              </a:rPr>
              <a:t>≥ 11.3</a:t>
            </a:r>
          </a:p>
          <a:p>
            <a:pPr>
              <a:spcAft>
                <a:spcPts val="0"/>
              </a:spcAft>
            </a:pPr>
            <a:r>
              <a:rPr lang="en-GB" sz="1600" dirty="0">
                <a:solidFill>
                  <a:schemeClr val="accent4">
                    <a:lumMod val="50000"/>
                  </a:schemeClr>
                </a:solidFill>
              </a:rPr>
              <a:t>  2.9%     </a:t>
            </a:r>
            <a:r>
              <a:rPr lang="en-GB" sz="1000" b="0" dirty="0">
                <a:solidFill>
                  <a:schemeClr val="accent4">
                    <a:lumMod val="50000"/>
                  </a:schemeClr>
                </a:solidFill>
              </a:rPr>
              <a:t>(NS)</a:t>
            </a:r>
            <a:r>
              <a:rPr lang="en-GB" sz="1000" dirty="0">
                <a:solidFill>
                  <a:schemeClr val="accent4">
                    <a:lumMod val="50000"/>
                  </a:schemeClr>
                </a:solidFill>
              </a:rPr>
              <a:t> 	</a:t>
            </a:r>
            <a:r>
              <a:rPr lang="en-GB" sz="1600" dirty="0">
                <a:solidFill>
                  <a:schemeClr val="accent4">
                    <a:lumMod val="50000"/>
                  </a:schemeClr>
                </a:solidFill>
              </a:rPr>
              <a:t>2.9%</a:t>
            </a:r>
            <a:endParaRPr lang="en-GB" sz="1600" b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0" name="Text Placeholder 1">
            <a:extLst>
              <a:ext uri="{FF2B5EF4-FFF2-40B4-BE49-F238E27FC236}">
                <a16:creationId xmlns:a16="http://schemas.microsoft.com/office/drawing/2014/main" id="{286245DC-616C-6CC2-B37B-1BA69AC807D8}"/>
              </a:ext>
            </a:extLst>
          </p:cNvPr>
          <p:cNvSpPr txBox="1">
            <a:spLocks/>
          </p:cNvSpPr>
          <p:nvPr/>
        </p:nvSpPr>
        <p:spPr>
          <a:xfrm>
            <a:off x="515461" y="3670079"/>
            <a:ext cx="8046875" cy="857808"/>
          </a:xfrm>
          <a:prstGeom prst="horizontalScroll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90000" rIns="91440" bIns="90000" rtlCol="0" anchor="ctr" anchorCtr="0">
            <a:no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tabLst>
                <a:tab pos="266700" algn="l"/>
              </a:tabLst>
              <a:defRPr lang="nl-NL"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ts val="36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defRPr lang="nl-NL" sz="3000" kern="1200">
                <a:solidFill>
                  <a:srgbClr val="FF6C00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ts val="36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None/>
              <a:defRPr lang="nl-NL" sz="3000" kern="1200">
                <a:solidFill>
                  <a:srgbClr val="FF6C00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ts val="36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None/>
              <a:defRPr lang="nl-NL" sz="3000" kern="1200">
                <a:solidFill>
                  <a:srgbClr val="FF6C00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ts val="36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None/>
              <a:defRPr lang="de-DE" sz="3000" kern="1200">
                <a:solidFill>
                  <a:srgbClr val="FF6C00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GB" sz="1600" kern="1400" spc="-5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Neither MTX cumulative dose nor duration was associated with elevated liver stiffness</a:t>
            </a:r>
          </a:p>
          <a:p>
            <a:r>
              <a:rPr lang="en-GB" sz="1600" kern="1400" spc="-5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Type 2 diabetes and BMI were significantly associated with elevated liver stiffness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318E50DA-DFDE-D57A-AFC9-4F0EBB0C2A3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36432" y="4624151"/>
            <a:ext cx="1321569" cy="35336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F13744A2-052E-B554-6E9D-CDC55462EF6F}"/>
              </a:ext>
            </a:extLst>
          </p:cNvPr>
          <p:cNvGrpSpPr/>
          <p:nvPr/>
        </p:nvGrpSpPr>
        <p:grpSpPr>
          <a:xfrm>
            <a:off x="596838" y="1748004"/>
            <a:ext cx="2413041" cy="1321167"/>
            <a:chOff x="453959" y="2352164"/>
            <a:chExt cx="2413041" cy="1321167"/>
          </a:xfrm>
        </p:grpSpPr>
        <p:sp>
          <p:nvSpPr>
            <p:cNvPr id="14" name="Freeform 52">
              <a:extLst>
                <a:ext uri="{FF2B5EF4-FFF2-40B4-BE49-F238E27FC236}">
                  <a16:creationId xmlns:a16="http://schemas.microsoft.com/office/drawing/2014/main" id="{E7E0F722-82B1-0663-8A21-8BB4DBA6DE94}"/>
                </a:ext>
              </a:extLst>
            </p:cNvPr>
            <p:cNvSpPr/>
            <p:nvPr/>
          </p:nvSpPr>
          <p:spPr>
            <a:xfrm>
              <a:off x="1660480" y="2898101"/>
              <a:ext cx="660583" cy="2292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4646"/>
                  </a:lnTo>
                  <a:lnTo>
                    <a:pt x="660583" y="114646"/>
                  </a:lnTo>
                  <a:lnTo>
                    <a:pt x="660583" y="229293"/>
                  </a:lnTo>
                </a:path>
              </a:pathLst>
            </a:custGeom>
          </p:spPr>
          <p:style>
            <a:lnRef idx="1">
              <a:schemeClr val="accent1">
                <a:lumMod val="67000"/>
              </a:schemeClr>
            </a:lnRef>
            <a:fillRef idx="0">
              <a:schemeClr val="accent1">
                <a:lumMod val="67000"/>
              </a:schemeClr>
            </a:fillRef>
            <a:effectRef idx="0">
              <a:schemeClr val="accent1">
                <a:lumMod val="67000"/>
              </a:schemeClr>
            </a:effectRef>
            <a:fontRef idx="minor">
              <a:schemeClr val="tx1"/>
            </a:fontRef>
          </p:style>
        </p:sp>
        <p:sp>
          <p:nvSpPr>
            <p:cNvPr id="18" name="Freeform 53">
              <a:extLst>
                <a:ext uri="{FF2B5EF4-FFF2-40B4-BE49-F238E27FC236}">
                  <a16:creationId xmlns:a16="http://schemas.microsoft.com/office/drawing/2014/main" id="{F675D0E4-0C99-8081-7F29-81C164BC4567}"/>
                </a:ext>
              </a:extLst>
            </p:cNvPr>
            <p:cNvSpPr/>
            <p:nvPr/>
          </p:nvSpPr>
          <p:spPr>
            <a:xfrm>
              <a:off x="999896" y="2898101"/>
              <a:ext cx="660583" cy="2292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660583" y="0"/>
                  </a:moveTo>
                  <a:lnTo>
                    <a:pt x="660583" y="114646"/>
                  </a:lnTo>
                  <a:lnTo>
                    <a:pt x="0" y="114646"/>
                  </a:lnTo>
                  <a:lnTo>
                    <a:pt x="0" y="229293"/>
                  </a:lnTo>
                </a:path>
              </a:pathLst>
            </a:custGeom>
          </p:spPr>
          <p:style>
            <a:lnRef idx="1">
              <a:schemeClr val="accent1">
                <a:lumMod val="67000"/>
              </a:schemeClr>
            </a:lnRef>
            <a:fillRef idx="0">
              <a:schemeClr val="accent1">
                <a:lumMod val="67000"/>
              </a:schemeClr>
            </a:fillRef>
            <a:effectRef idx="0">
              <a:schemeClr val="accent1">
                <a:lumMod val="67000"/>
              </a:schemeClr>
            </a:effectRef>
            <a:fontRef idx="minor">
              <a:schemeClr val="tx1"/>
            </a:fontRef>
          </p:style>
        </p:sp>
        <p:sp>
          <p:nvSpPr>
            <p:cNvPr id="19" name="Rounded Rectangle 54">
              <a:extLst>
                <a:ext uri="{FF2B5EF4-FFF2-40B4-BE49-F238E27FC236}">
                  <a16:creationId xmlns:a16="http://schemas.microsoft.com/office/drawing/2014/main" id="{60052E15-7307-A76E-7E4F-DDBA62D731F2}"/>
                </a:ext>
              </a:extLst>
            </p:cNvPr>
            <p:cNvSpPr/>
            <p:nvPr/>
          </p:nvSpPr>
          <p:spPr>
            <a:xfrm>
              <a:off x="1114542" y="2352164"/>
              <a:ext cx="1091874" cy="545937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300" kern="1200" dirty="0"/>
                <a:t>RA or Psoriasis (n=999)</a:t>
              </a:r>
            </a:p>
          </p:txBody>
        </p:sp>
        <p:sp>
          <p:nvSpPr>
            <p:cNvPr id="20" name="Rounded Rectangle 55">
              <a:extLst>
                <a:ext uri="{FF2B5EF4-FFF2-40B4-BE49-F238E27FC236}">
                  <a16:creationId xmlns:a16="http://schemas.microsoft.com/office/drawing/2014/main" id="{1A1CE771-2C56-AA4E-5FA8-60431DBF3E80}"/>
                </a:ext>
              </a:extLst>
            </p:cNvPr>
            <p:cNvSpPr/>
            <p:nvPr/>
          </p:nvSpPr>
          <p:spPr>
            <a:xfrm>
              <a:off x="453959" y="3127394"/>
              <a:ext cx="1091874" cy="545937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kern="1200" dirty="0"/>
                <a:t>Exposed to MTX (n=876)</a:t>
              </a:r>
            </a:p>
          </p:txBody>
        </p:sp>
        <p:sp>
          <p:nvSpPr>
            <p:cNvPr id="21" name="Rounded Rectangle 56">
              <a:extLst>
                <a:ext uri="{FF2B5EF4-FFF2-40B4-BE49-F238E27FC236}">
                  <a16:creationId xmlns:a16="http://schemas.microsoft.com/office/drawing/2014/main" id="{B9ACC6C9-5644-2EA1-849E-79E4189E11B6}"/>
                </a:ext>
              </a:extLst>
            </p:cNvPr>
            <p:cNvSpPr/>
            <p:nvPr/>
          </p:nvSpPr>
          <p:spPr>
            <a:xfrm>
              <a:off x="1775126" y="3127394"/>
              <a:ext cx="1091874" cy="545937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300" kern="1200" dirty="0"/>
                <a:t>Unexposed to MTX (n=123)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90728"/>
      </p:ext>
    </p:extLst>
  </p:cSld>
  <p:clrMapOvr>
    <a:masterClrMapping/>
  </p:clrMapOvr>
</p:sld>
</file>

<file path=ppt/theme/theme1.xml><?xml version="1.0" encoding="utf-8"?>
<a:theme xmlns:a="http://schemas.openxmlformats.org/drawingml/2006/main" name="Elsevier">
  <a:themeElements>
    <a:clrScheme name="Custom 1">
      <a:dk1>
        <a:srgbClr val="53565A"/>
      </a:dk1>
      <a:lt1>
        <a:srgbClr val="FFFFFF"/>
      </a:lt1>
      <a:dk2>
        <a:srgbClr val="FF6C00"/>
      </a:dk2>
      <a:lt2>
        <a:srgbClr val="E7E6E6"/>
      </a:lt2>
      <a:accent1>
        <a:srgbClr val="3678DF"/>
      </a:accent1>
      <a:accent2>
        <a:srgbClr val="FF6C00"/>
      </a:accent2>
      <a:accent3>
        <a:srgbClr val="FCD300"/>
      </a:accent3>
      <a:accent4>
        <a:srgbClr val="F73D28"/>
      </a:accent4>
      <a:accent5>
        <a:srgbClr val="8ED600"/>
      </a:accent5>
      <a:accent6>
        <a:srgbClr val="661CC9"/>
      </a:accent6>
      <a:hlink>
        <a:srgbClr val="0563C1"/>
      </a:hlink>
      <a:folHlink>
        <a:srgbClr val="FF6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 grey">
      <a:srgbClr val="53565A"/>
    </a:custClr>
    <a:custClr name="Orange">
      <a:srgbClr val="FF6C00"/>
    </a:custClr>
    <a:custClr name="Grey footer">
      <a:srgbClr val="A7A8AA"/>
    </a:custClr>
  </a:custClrLst>
  <a:extLst>
    <a:ext uri="{05A4C25C-085E-4340-85A3-A5531E510DB2}">
      <thm15:themeFamily xmlns:thm15="http://schemas.microsoft.com/office/thememl/2012/main" name="ELS_ppt-presentation_Arial 16_9 new.potx" id="{D40443C0-16AF-4A5D-8290-255DEE5F8301}" vid="{38A45B1D-F117-4F8B-9F78-F1219F5478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3F462C81B4CA4089CDB375C6F04451" ma:contentTypeVersion="13" ma:contentTypeDescription="Create a new document." ma:contentTypeScope="" ma:versionID="4eee17a48324ef3a8839ded83eb7de38">
  <xsd:schema xmlns:xsd="http://www.w3.org/2001/XMLSchema" xmlns:xs="http://www.w3.org/2001/XMLSchema" xmlns:p="http://schemas.microsoft.com/office/2006/metadata/properties" xmlns:ns3="bcd1ee4d-0a03-4459-8227-1729d7e061bd" xmlns:ns4="69a629a4-d0d4-49a2-bb4f-4472faa1e085" targetNamespace="http://schemas.microsoft.com/office/2006/metadata/properties" ma:root="true" ma:fieldsID="e7a6086a60396f1d785e83d39353bd74" ns3:_="" ns4:_="">
    <xsd:import namespace="bcd1ee4d-0a03-4459-8227-1729d7e061bd"/>
    <xsd:import namespace="69a629a4-d0d4-49a2-bb4f-4472faa1e0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1ee4d-0a03-4459-8227-1729d7e061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629a4-d0d4-49a2-bb4f-4472faa1e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52E5B6-66F6-4CFC-8201-64FEC47FE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1ee4d-0a03-4459-8227-1729d7e061bd"/>
    <ds:schemaRef ds:uri="69a629a4-d0d4-49a2-bb4f-4472faa1e0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2590EA-0C5B-4498-8275-4BA46B0A58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7137FC-9D71-44E6-A5E9-F8E9B717AA1D}">
  <ds:schemaRefs>
    <ds:schemaRef ds:uri="http://schemas.microsoft.com/office/infopath/2007/PartnerControls"/>
    <ds:schemaRef ds:uri="http://schemas.microsoft.com/office/2006/documentManagement/types"/>
    <ds:schemaRef ds:uri="bcd1ee4d-0a03-4459-8227-1729d7e061bd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  <ds:schemaRef ds:uri="69a629a4-d0d4-49a2-bb4f-4472faa1e085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ELS_ppt-presentation_Arial 16_9 new colorscheme</Template>
  <TotalTime>0</TotalTime>
  <Words>145</Words>
  <Application>Microsoft Macintosh PowerPoint</Application>
  <PresentationFormat>On-screen Show (16:9)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Elsevier</vt:lpstr>
      <vt:lpstr>Patients &amp; Setting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2018-07-23T12:36:44Z</cp:lastPrinted>
  <dcterms:created xsi:type="dcterms:W3CDTF">2018-05-29T20:11:58Z</dcterms:created>
  <dcterms:modified xsi:type="dcterms:W3CDTF">2022-12-07T12:16:31Z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2021-03-25T14:17:05Z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bf2387a5-b0f2-4910-8ffa-977b1bf672cb</vt:lpwstr>
  </property>
  <property fmtid="{D5CDD505-2E9C-101B-9397-08002B2CF9AE}" pid="8" name="MSIP_Label_549ac42a-3eb4-4074-b885-aea26bd6241e_ContentBits">
    <vt:lpwstr>0</vt:lpwstr>
  </property>
  <property fmtid="{D5CDD505-2E9C-101B-9397-08002B2CF9AE}" pid="9" name="ContentTypeId">
    <vt:lpwstr>0x010100103F462C81B4CA4089CDB375C6F04451</vt:lpwstr>
  </property>
</Properties>
</file>