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0" r:id="rId2"/>
    <p:sldId id="262" r:id="rId3"/>
    <p:sldId id="275" r:id="rId4"/>
    <p:sldId id="273" r:id="rId5"/>
    <p:sldId id="271" r:id="rId6"/>
    <p:sldId id="274" r:id="rId7"/>
  </p:sldIdLst>
  <p:sldSz cx="6858000" cy="9144000" type="letter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2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512" y="90"/>
      </p:cViewPr>
      <p:guideLst>
        <p:guide orient="horz" pos="2857"/>
        <p:guide pos="22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1994-4B83-BE7A-C67F22EB69B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994-4B83-BE7A-C67F22EB69B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994-4B83-BE7A-C67F22EB69B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994-4B83-BE7A-C67F22EB69B9}"/>
              </c:ext>
            </c:extLst>
          </c:dPt>
          <c:errBars>
            <c:errBarType val="plus"/>
            <c:errValType val="cust"/>
            <c:noEndCap val="0"/>
            <c:plus>
              <c:numRef>
                <c:f>Sheet1!$H$2:$H$5</c:f>
                <c:numCache>
                  <c:formatCode>General</c:formatCode>
                  <c:ptCount val="4"/>
                  <c:pt idx="0">
                    <c:v>0.5661621064783201</c:v>
                  </c:pt>
                  <c:pt idx="1">
                    <c:v>0.65598767753672893</c:v>
                  </c:pt>
                  <c:pt idx="2">
                    <c:v>0.80443740475440872</c:v>
                  </c:pt>
                  <c:pt idx="3">
                    <c:v>0.71606009878621213</c:v>
                  </c:pt>
                </c:numCache>
              </c:numRef>
            </c:plus>
            <c:minus>
              <c:numRef>
                <c:f>Sheet1!$H$2:$H$5</c:f>
                <c:numCache>
                  <c:formatCode>General</c:formatCode>
                  <c:ptCount val="4"/>
                  <c:pt idx="0">
                    <c:v>0.5661621064783201</c:v>
                  </c:pt>
                  <c:pt idx="1">
                    <c:v>0.65598767753672893</c:v>
                  </c:pt>
                  <c:pt idx="2">
                    <c:v>0.80443740475440872</c:v>
                  </c:pt>
                  <c:pt idx="3">
                    <c:v>0.71606009878621213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Sheet1!$C$17:$C$20</c:f>
              <c:strCache>
                <c:ptCount val="4"/>
                <c:pt idx="0">
                  <c:v>Control</c:v>
                </c:pt>
                <c:pt idx="1">
                  <c:v>2uMAA</c:v>
                </c:pt>
                <c:pt idx="2">
                  <c:v>4uMAA</c:v>
                </c:pt>
                <c:pt idx="3">
                  <c:v>10uMAA</c:v>
                </c:pt>
              </c:strCache>
            </c:strRef>
          </c:cat>
          <c:val>
            <c:numRef>
              <c:f>Sheet1!$D$17:$D$20</c:f>
              <c:numCache>
                <c:formatCode>General</c:formatCode>
                <c:ptCount val="4"/>
                <c:pt idx="0">
                  <c:v>100</c:v>
                </c:pt>
                <c:pt idx="1">
                  <c:v>90.75</c:v>
                </c:pt>
                <c:pt idx="2">
                  <c:v>102.98</c:v>
                </c:pt>
                <c:pt idx="3">
                  <c:v>92.26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994-4B83-BE7A-C67F22EB6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95982312"/>
        <c:axId val="195982704"/>
      </c:barChart>
      <c:catAx>
        <c:axId val="1959823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5982704"/>
        <c:crosses val="autoZero"/>
        <c:auto val="1"/>
        <c:lblAlgn val="ctr"/>
        <c:lblOffset val="100"/>
        <c:noMultiLvlLbl val="0"/>
      </c:catAx>
      <c:valAx>
        <c:axId val="195982704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en-US"/>
          </a:p>
        </c:txPr>
        <c:crossAx val="195982312"/>
        <c:crosses val="autoZero"/>
        <c:crossBetween val="between"/>
        <c:majorUnit val="5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FBB-4B09-88CD-CF8F72C5BE7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FBB-4B09-88CD-CF8F72C5BE7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FBB-4B09-88CD-CF8F72C5BE7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FBB-4B09-88CD-CF8F72C5BE7A}"/>
              </c:ext>
            </c:extLst>
          </c:dPt>
          <c:errBars>
            <c:errBarType val="plus"/>
            <c:errValType val="cust"/>
            <c:noEndCap val="0"/>
            <c:plus>
              <c:numRef>
                <c:f>Sheet1!$G$2:$G$5</c:f>
                <c:numCache>
                  <c:formatCode>General</c:formatCode>
                  <c:ptCount val="4"/>
                  <c:pt idx="0">
                    <c:v>0.17049174780955895</c:v>
                  </c:pt>
                  <c:pt idx="1">
                    <c:v>0.13392703150526389</c:v>
                  </c:pt>
                  <c:pt idx="2">
                    <c:v>0.15582066352011864</c:v>
                  </c:pt>
                  <c:pt idx="3">
                    <c:v>0.21554458167205293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0.17049174780955895</c:v>
                  </c:pt>
                  <c:pt idx="1">
                    <c:v>0.13392703150526389</c:v>
                  </c:pt>
                  <c:pt idx="2">
                    <c:v>0.15582066352011864</c:v>
                  </c:pt>
                  <c:pt idx="3">
                    <c:v>0.21554458167205293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Sheet1!$G$11:$G$14</c:f>
              <c:strCache>
                <c:ptCount val="4"/>
                <c:pt idx="0">
                  <c:v>Control</c:v>
                </c:pt>
                <c:pt idx="1">
                  <c:v>2 uM AA</c:v>
                </c:pt>
                <c:pt idx="2">
                  <c:v>4 uM AA</c:v>
                </c:pt>
                <c:pt idx="3">
                  <c:v>10 uM AA</c:v>
                </c:pt>
              </c:strCache>
            </c:strRef>
          </c:cat>
          <c:val>
            <c:numRef>
              <c:f>Sheet1!$H$11:$H$14</c:f>
              <c:numCache>
                <c:formatCode>General</c:formatCode>
                <c:ptCount val="4"/>
                <c:pt idx="0">
                  <c:v>100</c:v>
                </c:pt>
                <c:pt idx="1">
                  <c:v>102.49</c:v>
                </c:pt>
                <c:pt idx="2">
                  <c:v>110.43</c:v>
                </c:pt>
                <c:pt idx="3">
                  <c:v>116.46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FBB-4B09-88CD-CF8F72C5BE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95667800"/>
        <c:axId val="195668192"/>
      </c:barChart>
      <c:catAx>
        <c:axId val="195667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5668192"/>
        <c:crosses val="autoZero"/>
        <c:auto val="1"/>
        <c:lblAlgn val="ctr"/>
        <c:lblOffset val="100"/>
        <c:noMultiLvlLbl val="0"/>
      </c:catAx>
      <c:valAx>
        <c:axId val="195668192"/>
        <c:scaling>
          <c:orientation val="minMax"/>
          <c:max val="1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en-US"/>
          </a:p>
        </c:txPr>
        <c:crossAx val="195667800"/>
        <c:crosses val="autoZero"/>
        <c:crossBetween val="between"/>
        <c:majorUnit val="5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D78-49F5-A025-BB48A3A37D0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D78-49F5-A025-BB48A3A37D0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D78-49F5-A025-BB48A3A37D0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D78-49F5-A025-BB48A3A37D0A}"/>
              </c:ext>
            </c:extLst>
          </c:dPt>
          <c:errBars>
            <c:errBarType val="plus"/>
            <c:errValType val="cust"/>
            <c:noEndCap val="0"/>
            <c:plus>
              <c:numRef>
                <c:f>Sheet1!$G$2:$G$5</c:f>
                <c:numCache>
                  <c:formatCode>General</c:formatCode>
                  <c:ptCount val="4"/>
                  <c:pt idx="0">
                    <c:v>0.10950269563790839</c:v>
                  </c:pt>
                  <c:pt idx="1">
                    <c:v>0.1341703429656031</c:v>
                  </c:pt>
                  <c:pt idx="2">
                    <c:v>0.14672677592658254</c:v>
                  </c:pt>
                  <c:pt idx="3">
                    <c:v>0.19106967022962487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0.10950269563790839</c:v>
                  </c:pt>
                  <c:pt idx="1">
                    <c:v>0.1341703429656031</c:v>
                  </c:pt>
                  <c:pt idx="2">
                    <c:v>0.14672677592658254</c:v>
                  </c:pt>
                  <c:pt idx="3">
                    <c:v>0.19106967022962487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Sheet1!$E$14:$E$17</c:f>
              <c:strCache>
                <c:ptCount val="4"/>
                <c:pt idx="0">
                  <c:v>Control</c:v>
                </c:pt>
                <c:pt idx="1">
                  <c:v>2uM AA</c:v>
                </c:pt>
                <c:pt idx="2">
                  <c:v>4uM AA</c:v>
                </c:pt>
                <c:pt idx="3">
                  <c:v>10uM AA</c:v>
                </c:pt>
              </c:strCache>
            </c:strRef>
          </c:cat>
          <c:val>
            <c:numRef>
              <c:f>Sheet1!$F$14:$F$17</c:f>
              <c:numCache>
                <c:formatCode>General</c:formatCode>
                <c:ptCount val="4"/>
                <c:pt idx="0">
                  <c:v>100</c:v>
                </c:pt>
                <c:pt idx="1">
                  <c:v>96.84</c:v>
                </c:pt>
                <c:pt idx="2">
                  <c:v>98.41</c:v>
                </c:pt>
                <c:pt idx="3">
                  <c:v>106.28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D78-49F5-A025-BB48A3A37D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95668976"/>
        <c:axId val="195669368"/>
      </c:barChart>
      <c:catAx>
        <c:axId val="1956689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5669368"/>
        <c:crosses val="autoZero"/>
        <c:auto val="1"/>
        <c:lblAlgn val="ctr"/>
        <c:lblOffset val="100"/>
        <c:noMultiLvlLbl val="0"/>
      </c:catAx>
      <c:valAx>
        <c:axId val="195669368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en-US"/>
          </a:p>
        </c:txPr>
        <c:crossAx val="195668976"/>
        <c:crosses val="autoZero"/>
        <c:crossBetween val="between"/>
        <c:majorUnit val="5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60CE4-8819-401D-B12F-3DE61D9D7B2A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37548-9BEC-4087-8BBC-B961DE20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96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17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02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93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3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675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693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12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29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32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59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556FC-55C4-4077-B164-DCEA6D61CE65}" type="datetimeFigureOut">
              <a:rPr kumimoji="1" lang="ja-JP" altLang="en-US" smtClean="0"/>
              <a:t>2019/6/16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080F2-2579-4DDD-AE9E-0145E059A7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60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400375" y="1808996"/>
            <a:ext cx="2130276" cy="3215513"/>
            <a:chOff x="4649158" y="1445622"/>
            <a:chExt cx="2130276" cy="3215513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22468" t="2228" r="18579" b="1935"/>
            <a:stretch/>
          </p:blipFill>
          <p:spPr bwMode="auto">
            <a:xfrm>
              <a:off x="4964764" y="1540877"/>
              <a:ext cx="1616222" cy="290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TextBox 3"/>
            <p:cNvSpPr txBox="1"/>
            <p:nvPr/>
          </p:nvSpPr>
          <p:spPr>
            <a:xfrm>
              <a:off x="5290510" y="4353358"/>
              <a:ext cx="14889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latin typeface="Franklin Gothic Book" panose="020B0503020102020204" pitchFamily="34" charset="0"/>
                </a:rPr>
                <a:t>Antimycin A (µM)</a:t>
              </a:r>
              <a:endParaRPr lang="ja-JP" altLang="en-US" sz="1400" dirty="0">
                <a:latin typeface="Franklin Gothic Book" panose="020B05030201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3384968" y="2709812"/>
              <a:ext cx="28361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latin typeface="Franklin Gothic Book" panose="020B0503020102020204" pitchFamily="34" charset="0"/>
                </a:rPr>
                <a:t>Endogenous ATP per animal (</a:t>
              </a:r>
              <a:r>
                <a:rPr lang="en-US" altLang="ja-JP" sz="1400" dirty="0" err="1" smtClean="0">
                  <a:latin typeface="Franklin Gothic Book" panose="020B0503020102020204" pitchFamily="34" charset="0"/>
                </a:rPr>
                <a:t>pmol</a:t>
              </a:r>
              <a:r>
                <a:rPr lang="en-US" altLang="ja-JP" sz="1400" dirty="0" smtClean="0">
                  <a:latin typeface="Franklin Gothic Book" panose="020B0503020102020204" pitchFamily="34" charset="0"/>
                </a:rPr>
                <a:t>)</a:t>
              </a:r>
              <a:endParaRPr lang="ja-JP" altLang="en-US" sz="1400" dirty="0">
                <a:latin typeface="Franklin Gothic Book" panose="020B0503020102020204" pitchFamily="34" charset="0"/>
              </a:endParaRPr>
            </a:p>
          </p:txBody>
        </p:sp>
      </p:grpSp>
      <p:sp>
        <p:nvSpPr>
          <p:cNvPr id="6" name="TextBox 1"/>
          <p:cNvSpPr txBox="1"/>
          <p:nvPr/>
        </p:nvSpPr>
        <p:spPr>
          <a:xfrm>
            <a:off x="168451" y="246510"/>
            <a:ext cx="326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>
                <a:latin typeface="Franklin Gothic Book" panose="020B0503020102020204" pitchFamily="34" charset="0"/>
              </a:rPr>
              <a:t>Supplementary figure 1</a:t>
            </a:r>
            <a:endParaRPr lang="ja-JP" altLang="en-US" sz="2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0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60503" y="1265240"/>
            <a:ext cx="3536994" cy="2419270"/>
            <a:chOff x="7747394" y="583150"/>
            <a:chExt cx="2677797" cy="1973371"/>
          </a:xfrm>
        </p:grpSpPr>
        <p:pic>
          <p:nvPicPr>
            <p:cNvPr id="3" name="Picture 27"/>
            <p:cNvPicPr>
              <a:picLocks noChangeAspect="1"/>
            </p:cNvPicPr>
            <p:nvPr/>
          </p:nvPicPr>
          <p:blipFill rotWithShape="1">
            <a:blip r:embed="rId2"/>
            <a:srcRect l="21194" t="25885" r="29754" b="57159"/>
            <a:stretch/>
          </p:blipFill>
          <p:spPr>
            <a:xfrm>
              <a:off x="7747394" y="638518"/>
              <a:ext cx="2615165" cy="91081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4" name="Picture 28"/>
            <p:cNvPicPr>
              <a:picLocks noChangeAspect="1"/>
            </p:cNvPicPr>
            <p:nvPr/>
          </p:nvPicPr>
          <p:blipFill rotWithShape="1">
            <a:blip r:embed="rId3"/>
            <a:srcRect l="17803" t="19970" r="27883" b="57087"/>
            <a:stretch/>
          </p:blipFill>
          <p:spPr>
            <a:xfrm>
              <a:off x="7748418" y="1645670"/>
              <a:ext cx="2615240" cy="91085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5" name="テキスト ボックス 104"/>
            <p:cNvSpPr txBox="1"/>
            <p:nvPr/>
          </p:nvSpPr>
          <p:spPr>
            <a:xfrm>
              <a:off x="7755759" y="1211804"/>
              <a:ext cx="429859" cy="2510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Cont</a:t>
              </a:r>
              <a:r>
                <a:rPr lang="en-US" altLang="ja-JP" sz="788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.</a:t>
              </a:r>
              <a:endParaRPr lang="ja-JP" altLang="en-US" sz="788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" name="テキスト ボックス 105"/>
            <p:cNvSpPr txBox="1"/>
            <p:nvPr/>
          </p:nvSpPr>
          <p:spPr>
            <a:xfrm>
              <a:off x="7748798" y="2247502"/>
              <a:ext cx="1346594" cy="251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i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emb-9 </a:t>
              </a:r>
              <a:r>
                <a:rPr lang="en-US" altLang="ja-JP" sz="1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RNAi</a:t>
              </a:r>
              <a:endParaRPr lang="ja-JP" altLang="en-US" sz="1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7" name="直線コネクタ 106"/>
            <p:cNvCxnSpPr/>
            <p:nvPr/>
          </p:nvCxnSpPr>
          <p:spPr>
            <a:xfrm>
              <a:off x="10005298" y="1449535"/>
              <a:ext cx="252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108"/>
            <p:cNvCxnSpPr/>
            <p:nvPr/>
          </p:nvCxnSpPr>
          <p:spPr>
            <a:xfrm>
              <a:off x="10005298" y="2489041"/>
              <a:ext cx="252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9972538" y="583150"/>
              <a:ext cx="452653" cy="251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solidFill>
                    <a:schemeClr val="bg1"/>
                  </a:solidFill>
                  <a:latin typeface="+mn-ea"/>
                </a:rPr>
                <a:t>4D</a:t>
              </a:r>
              <a:endParaRPr lang="ja-JP" altLang="en-US" sz="1400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972538" y="1585701"/>
              <a:ext cx="452653" cy="251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solidFill>
                    <a:schemeClr val="bg1"/>
                  </a:solidFill>
                  <a:latin typeface="+mn-ea"/>
                </a:rPr>
                <a:t>4D</a:t>
              </a:r>
              <a:endParaRPr lang="ja-JP" altLang="en-US" sz="1400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12" name="TextBox 1"/>
          <p:cNvSpPr txBox="1"/>
          <p:nvPr/>
        </p:nvSpPr>
        <p:spPr>
          <a:xfrm>
            <a:off x="168451" y="246510"/>
            <a:ext cx="326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>
                <a:latin typeface="Franklin Gothic Book" panose="020B0503020102020204" pitchFamily="34" charset="0"/>
              </a:rPr>
              <a:t>Supplementary figure 2</a:t>
            </a:r>
            <a:endParaRPr lang="ja-JP" altLang="en-US" sz="2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69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130884" y="234936"/>
            <a:ext cx="34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>
                <a:latin typeface="Franklin Gothic Book" panose="020B0503020102020204" pitchFamily="34" charset="0"/>
              </a:rPr>
              <a:t>Supplementary figure 3</a:t>
            </a:r>
            <a:endParaRPr lang="ja-JP" altLang="en-US" sz="2400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279427"/>
              </p:ext>
            </p:extLst>
          </p:nvPr>
        </p:nvGraphicFramePr>
        <p:xfrm>
          <a:off x="731162" y="1308060"/>
          <a:ext cx="2332905" cy="2358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39306" y="979085"/>
            <a:ext cx="1795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latin typeface="Franklin Gothic Book" panose="020B0503020102020204" pitchFamily="34" charset="0"/>
                <a:ea typeface="ＭＳ Ｐゴシック" panose="020B0600070205080204" pitchFamily="50" charset="-128"/>
              </a:rPr>
              <a:t>+ </a:t>
            </a:r>
            <a:r>
              <a:rPr lang="en-US" altLang="ja-JP" sz="1600" dirty="0" smtClean="0">
                <a:latin typeface="Franklin Gothic Book" panose="020B0503020102020204" pitchFamily="34" charset="0"/>
                <a:ea typeface="ＭＳ Ｐゴシック" panose="020B0600070205080204" pitchFamily="50" charset="-128"/>
              </a:rPr>
              <a:t>MMP </a:t>
            </a:r>
            <a:r>
              <a:rPr lang="en-US" altLang="ja-JP" sz="1600" dirty="0" err="1" smtClean="0">
                <a:latin typeface="Franklin Gothic Book" panose="020B0503020102020204" pitchFamily="34" charset="0"/>
                <a:ea typeface="ＭＳ Ｐゴシック" panose="020B0600070205080204" pitchFamily="50" charset="-128"/>
              </a:rPr>
              <a:t>inh</a:t>
            </a:r>
            <a:r>
              <a:rPr lang="en-US" altLang="ja-JP" sz="1600" dirty="0" smtClean="0">
                <a:latin typeface="Franklin Gothic Book" panose="020B0503020102020204" pitchFamily="34" charset="0"/>
                <a:ea typeface="ＭＳ Ｐゴシック" panose="020B0600070205080204" pitchFamily="50" charset="-128"/>
              </a:rPr>
              <a:t>.</a:t>
            </a:r>
            <a:endParaRPr lang="ja-JP" altLang="en-US" sz="1600" dirty="0">
              <a:latin typeface="Franklin Gothic Book" panose="020B0503020102020204" pitchFamily="34" charset="0"/>
              <a:ea typeface="ＭＳ Ｐゴシック" panose="020B0600070205080204" pitchFamily="50" charset="-128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297757" y="1298482"/>
            <a:ext cx="15546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33358" y="3939253"/>
            <a:ext cx="16371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Franklin Gothic Book" panose="020B0503020102020204" pitchFamily="34" charset="0"/>
              </a:rPr>
              <a:t>Antimycin A (µM)</a:t>
            </a:r>
            <a:endParaRPr lang="ja-JP" altLang="en-US" sz="1600" dirty="0">
              <a:latin typeface="Franklin Gothic Book" panose="020B0503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21788" y="3600699"/>
            <a:ext cx="1666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Franklin Gothic Book" panose="020B0503020102020204" pitchFamily="34" charset="0"/>
              </a:rPr>
              <a:t>C      2      4     10</a:t>
            </a:r>
            <a:endParaRPr lang="en-IN" sz="1600" dirty="0">
              <a:latin typeface="Franklin Gothic Book" panose="020B05030201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-226356" y="2363799"/>
            <a:ext cx="1907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EMB-9::mCherry (%)</a:t>
            </a:r>
            <a:endParaRPr lang="ja-JP" altLang="en-US" sz="1600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1523359"/>
              </p:ext>
            </p:extLst>
          </p:nvPr>
        </p:nvGraphicFramePr>
        <p:xfrm>
          <a:off x="4094333" y="1298482"/>
          <a:ext cx="2341193" cy="2367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4460393" y="1012074"/>
            <a:ext cx="1795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latin typeface="Franklin Gothic Book" panose="020B0503020102020204" pitchFamily="34" charset="0"/>
                <a:ea typeface="ＭＳ Ｐゴシック" panose="020B0600070205080204" pitchFamily="50" charset="-128"/>
              </a:rPr>
              <a:t>+ </a:t>
            </a:r>
            <a:r>
              <a:rPr lang="en-US" altLang="ja-JP" sz="1600" dirty="0" smtClean="0">
                <a:latin typeface="Franklin Gothic Book" panose="020B0503020102020204" pitchFamily="34" charset="0"/>
                <a:ea typeface="ＭＳ Ｐゴシック" panose="020B0600070205080204" pitchFamily="50" charset="-128"/>
              </a:rPr>
              <a:t>Furin </a:t>
            </a:r>
            <a:r>
              <a:rPr lang="en-US" altLang="ja-JP" sz="1600" dirty="0" err="1" smtClean="0">
                <a:latin typeface="Franklin Gothic Book" panose="020B0503020102020204" pitchFamily="34" charset="0"/>
                <a:ea typeface="ＭＳ Ｐゴシック" panose="020B0600070205080204" pitchFamily="50" charset="-128"/>
              </a:rPr>
              <a:t>inh</a:t>
            </a:r>
            <a:r>
              <a:rPr lang="en-US" altLang="ja-JP" sz="1600" dirty="0" smtClean="0">
                <a:latin typeface="Franklin Gothic Book" panose="020B0503020102020204" pitchFamily="34" charset="0"/>
                <a:ea typeface="ＭＳ Ｐゴシック" panose="020B0600070205080204" pitchFamily="50" charset="-128"/>
              </a:rPr>
              <a:t>.</a:t>
            </a:r>
            <a:endParaRPr lang="ja-JP" altLang="en-US" sz="1600" dirty="0">
              <a:latin typeface="Franklin Gothic Book" panose="020B0503020102020204" pitchFamily="34" charset="0"/>
              <a:ea typeface="ＭＳ Ｐゴシック" panose="020B0600070205080204" pitchFamily="50" charset="-128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618844" y="1331471"/>
            <a:ext cx="15546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631567" y="1379507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71321" y="1379507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11075" y="1379507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50829" y="1379507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54744" y="1379507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94498" y="1379507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34252" y="1379507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74006" y="1379507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3108256" y="2386070"/>
            <a:ext cx="1907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EMB-9::mCherry (%)</a:t>
            </a:r>
            <a:endParaRPr lang="ja-JP" altLang="en-US" sz="1600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92495" y="3939253"/>
            <a:ext cx="16371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Franklin Gothic Book" panose="020B0503020102020204" pitchFamily="34" charset="0"/>
              </a:rPr>
              <a:t>Antimycin A (µM)</a:t>
            </a:r>
            <a:endParaRPr lang="ja-JP" altLang="en-US" sz="1600" dirty="0">
              <a:latin typeface="Franklin Gothic Book" panose="020B05030201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80925" y="3600699"/>
            <a:ext cx="1666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Franklin Gothic Book" panose="020B0503020102020204" pitchFamily="34" charset="0"/>
              </a:rPr>
              <a:t>C      2      4     10</a:t>
            </a:r>
            <a:endParaRPr lang="en-IN" sz="1600" dirty="0">
              <a:latin typeface="Franklin Gothic Book" panose="020B05030201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57009" y="908424"/>
            <a:ext cx="344801" cy="539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A</a:t>
            </a:r>
            <a:endParaRPr lang="ja-JP" altLang="en-US" sz="2800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85397" y="874506"/>
            <a:ext cx="344801" cy="539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B</a:t>
            </a:r>
            <a:endParaRPr lang="ja-JP" altLang="en-US" sz="2800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4" name="Chart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3915909"/>
              </p:ext>
            </p:extLst>
          </p:nvPr>
        </p:nvGraphicFramePr>
        <p:xfrm>
          <a:off x="735755" y="5055865"/>
          <a:ext cx="2332905" cy="2348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5" name="TextBox 54"/>
          <p:cNvSpPr txBox="1"/>
          <p:nvPr/>
        </p:nvSpPr>
        <p:spPr>
          <a:xfrm rot="16200000">
            <a:off x="-205909" y="6107219"/>
            <a:ext cx="1907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EMB-9::mCherry (%)</a:t>
            </a:r>
            <a:endParaRPr lang="ja-JP" altLang="en-US" sz="1600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236194" y="7658321"/>
            <a:ext cx="16371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Franklin Gothic Book" panose="020B0503020102020204" pitchFamily="34" charset="0"/>
              </a:rPr>
              <a:t>Antimycin A (µM)</a:t>
            </a:r>
            <a:endParaRPr lang="ja-JP" altLang="en-US" sz="1600" dirty="0">
              <a:latin typeface="Franklin Gothic Book" panose="020B05030201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24624" y="7319767"/>
            <a:ext cx="1666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Franklin Gothic Book" panose="020B0503020102020204" pitchFamily="34" charset="0"/>
              </a:rPr>
              <a:t>C      2      4     10</a:t>
            </a:r>
            <a:endParaRPr lang="en-IN" sz="1600" dirty="0">
              <a:latin typeface="Franklin Gothic Book" panose="020B05030201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8985" y="4717710"/>
            <a:ext cx="1795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latin typeface="Franklin Gothic Book" panose="020B0503020102020204" pitchFamily="34" charset="0"/>
                <a:ea typeface="ＭＳ Ｐゴシック" panose="020B0600070205080204" pitchFamily="50" charset="-128"/>
              </a:rPr>
              <a:t>+ unc-68 RNAi</a:t>
            </a:r>
            <a:endParaRPr lang="ja-JP" altLang="en-US" sz="1600" dirty="0">
              <a:latin typeface="Franklin Gothic Book" panose="020B0503020102020204" pitchFamily="34" charset="0"/>
              <a:ea typeface="ＭＳ Ｐゴシック" panose="020B0600070205080204" pitchFamily="50" charset="-128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1277436" y="5037107"/>
            <a:ext cx="15546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251251" y="5196939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691005" y="5196939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30759" y="5196939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570513" y="5196939"/>
            <a:ext cx="266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endParaRPr lang="en-IN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5699" y="4603422"/>
            <a:ext cx="344801" cy="539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C</a:t>
            </a:r>
            <a:endParaRPr lang="ja-JP" altLang="en-US" sz="2800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76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4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10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644" t="57491" r="29234" b="29170"/>
          <a:stretch/>
        </p:blipFill>
        <p:spPr>
          <a:xfrm>
            <a:off x="1246744" y="3503420"/>
            <a:ext cx="4608000" cy="10224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bright="10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69" t="48762" r="36509" b="37899"/>
          <a:stretch/>
        </p:blipFill>
        <p:spPr>
          <a:xfrm>
            <a:off x="1232950" y="2296883"/>
            <a:ext cx="4608000" cy="1022400"/>
          </a:xfrm>
          <a:prstGeom prst="rect">
            <a:avLst/>
          </a:prstGeom>
        </p:spPr>
      </p:pic>
      <p:sp>
        <p:nvSpPr>
          <p:cNvPr id="4" name="TextBox 29"/>
          <p:cNvSpPr txBox="1"/>
          <p:nvPr/>
        </p:nvSpPr>
        <p:spPr>
          <a:xfrm>
            <a:off x="1273226" y="4227711"/>
            <a:ext cx="1967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+ </a:t>
            </a:r>
            <a:r>
              <a:rPr lang="en-US" altLang="ja-JP" sz="1400" dirty="0" smtClean="0">
                <a:solidFill>
                  <a:schemeClr val="bg1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10 </a:t>
            </a:r>
            <a:r>
              <a:rPr lang="en-US" altLang="ja-JP" sz="1400" dirty="0">
                <a:solidFill>
                  <a:schemeClr val="bg1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µM </a:t>
            </a:r>
            <a:r>
              <a:rPr lang="en-US" altLang="ja-JP" sz="1400" dirty="0" smtClean="0">
                <a:solidFill>
                  <a:schemeClr val="bg1"/>
                </a:solidFill>
                <a:latin typeface="ＭＳ Ｐゴシック" panose="020B0600070205080204" pitchFamily="50" charset="-128"/>
                <a:cs typeface="Times New Roman" panose="02020603050405020304" pitchFamily="18" charset="0"/>
              </a:rPr>
              <a:t>Rotenone</a:t>
            </a:r>
            <a:endParaRPr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5" name="直線コネクタ 26"/>
          <p:cNvCxnSpPr/>
          <p:nvPr/>
        </p:nvCxnSpPr>
        <p:spPr>
          <a:xfrm>
            <a:off x="5363638" y="4481178"/>
            <a:ext cx="432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29"/>
          <p:cNvSpPr txBox="1"/>
          <p:nvPr/>
        </p:nvSpPr>
        <p:spPr>
          <a:xfrm>
            <a:off x="1259432" y="2961327"/>
            <a:ext cx="1967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Control</a:t>
            </a:r>
            <a:endParaRPr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7" name="直線コネクタ 25"/>
          <p:cNvCxnSpPr/>
          <p:nvPr/>
        </p:nvCxnSpPr>
        <p:spPr>
          <a:xfrm>
            <a:off x="5349844" y="3249457"/>
            <a:ext cx="432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/>
          <p:cNvSpPr txBox="1"/>
          <p:nvPr/>
        </p:nvSpPr>
        <p:spPr>
          <a:xfrm>
            <a:off x="130884" y="234936"/>
            <a:ext cx="34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>
                <a:latin typeface="Franklin Gothic Book" panose="020B0503020102020204" pitchFamily="34" charset="0"/>
              </a:rPr>
              <a:t>Supplementary figure 4</a:t>
            </a:r>
            <a:endParaRPr lang="ja-JP" altLang="en-US" sz="2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13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84725" y="1369155"/>
            <a:ext cx="2628000" cy="3919028"/>
            <a:chOff x="3811061" y="5802993"/>
            <a:chExt cx="2319121" cy="3178139"/>
          </a:xfrm>
        </p:grpSpPr>
        <p:cxnSp>
          <p:nvCxnSpPr>
            <p:cNvPr id="3" name="直線コネクタ 26"/>
            <p:cNvCxnSpPr/>
            <p:nvPr/>
          </p:nvCxnSpPr>
          <p:spPr>
            <a:xfrm>
              <a:off x="5247977" y="5802993"/>
              <a:ext cx="432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66B96498-92A6-A24B-8BB3-97CB5D841E6A}"/>
                </a:ext>
              </a:extLst>
            </p:cNvPr>
            <p:cNvPicPr/>
            <p:nvPr/>
          </p:nvPicPr>
          <p:blipFill rotWithShape="1">
            <a:blip r:embed="rId2"/>
            <a:srcRect l="21552" t="11431" r="26573" b="21278"/>
            <a:stretch/>
          </p:blipFill>
          <p:spPr>
            <a:xfrm>
              <a:off x="4057542" y="6029509"/>
              <a:ext cx="2072640" cy="2485083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4360038" y="8706581"/>
              <a:ext cx="1628630" cy="274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smtClean="0">
                  <a:latin typeface="Franklin Gothic Book" panose="020B0503020102020204" pitchFamily="34" charset="0"/>
                </a:rPr>
                <a:t>Antimycin A (µM)</a:t>
              </a:r>
              <a:endParaRPr kumimoji="1" lang="ja-JP" altLang="en-US" sz="1600" dirty="0">
                <a:latin typeface="Franklin Gothic Book" panose="020B05030201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71072" y="8514592"/>
              <a:ext cx="14065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b="1" dirty="0" smtClean="0">
                  <a:latin typeface="Franklin Gothic Book" panose="020B0503020102020204" pitchFamily="34" charset="0"/>
                </a:rPr>
                <a:t>0       2      4     10</a:t>
              </a:r>
              <a:endParaRPr kumimoji="1" lang="ja-JP" altLang="en-US" sz="1200" b="1" dirty="0">
                <a:latin typeface="Franklin Gothic Book" panose="020B05030201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2836038" y="7118161"/>
              <a:ext cx="22578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smtClean="0">
                  <a:latin typeface="Franklin Gothic Book" panose="020B0503020102020204" pitchFamily="34" charset="0"/>
                </a:rPr>
                <a:t>OCR (</a:t>
              </a:r>
              <a:r>
                <a:rPr kumimoji="1" lang="en-US" altLang="ja-JP" sz="1600" dirty="0" err="1" smtClean="0">
                  <a:latin typeface="Franklin Gothic Book" panose="020B0503020102020204" pitchFamily="34" charset="0"/>
                </a:rPr>
                <a:t>pmol</a:t>
              </a:r>
              <a:r>
                <a:rPr kumimoji="1" lang="en-US" altLang="ja-JP" sz="1600" dirty="0" smtClean="0">
                  <a:latin typeface="Franklin Gothic Book" panose="020B0503020102020204" pitchFamily="34" charset="0"/>
                </a:rPr>
                <a:t>/min/worm)</a:t>
              </a:r>
              <a:endParaRPr kumimoji="1" lang="ja-JP" altLang="en-US" sz="1600" dirty="0">
                <a:latin typeface="Franklin Gothic Book" panose="020B0503020102020204" pitchFamily="34" charset="0"/>
              </a:endParaRPr>
            </a:p>
          </p:txBody>
        </p:sp>
      </p:grpSp>
      <p:sp>
        <p:nvSpPr>
          <p:cNvPr id="8" name="TextBox 1"/>
          <p:cNvSpPr txBox="1"/>
          <p:nvPr/>
        </p:nvSpPr>
        <p:spPr>
          <a:xfrm>
            <a:off x="168451" y="246510"/>
            <a:ext cx="326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>
                <a:latin typeface="Franklin Gothic Book" panose="020B0503020102020204" pitchFamily="34" charset="0"/>
              </a:rPr>
              <a:t>Supplementary figure </a:t>
            </a:r>
            <a:r>
              <a:rPr lang="en-US" altLang="ja-JP" sz="2400" dirty="0" smtClean="0">
                <a:latin typeface="Franklin Gothic Book" panose="020B0503020102020204" pitchFamily="34" charset="0"/>
              </a:rPr>
              <a:t>5</a:t>
            </a:r>
            <a:endParaRPr lang="ja-JP" altLang="en-US" sz="2400" dirty="0">
              <a:latin typeface="Franklin Gothic Book" panose="020B0503020102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311143" y="949125"/>
            <a:ext cx="2788714" cy="4310470"/>
            <a:chOff x="1710187" y="1319514"/>
            <a:chExt cx="2365769" cy="3736669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3"/>
            <a:srcRect l="7049" r="40178" b="11580"/>
            <a:stretch/>
          </p:blipFill>
          <p:spPr>
            <a:xfrm>
              <a:off x="2051116" y="1319514"/>
              <a:ext cx="2008972" cy="3252486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2442469" y="4762697"/>
              <a:ext cx="1633487" cy="2934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>
                  <a:latin typeface="Franklin Gothic Book" panose="020B0503020102020204" pitchFamily="34" charset="0"/>
                </a:rPr>
                <a:t>Rotenone (µM)</a:t>
              </a:r>
              <a:endParaRPr lang="ja-JP" altLang="en-US" sz="1600" dirty="0">
                <a:latin typeface="Franklin Gothic Book" panose="020B05030201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690153" y="3067268"/>
              <a:ext cx="2327276" cy="287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>
                  <a:latin typeface="Franklin Gothic Book" panose="020B0503020102020204" pitchFamily="34" charset="0"/>
                </a:rPr>
                <a:t>OCR (</a:t>
              </a:r>
              <a:r>
                <a:rPr lang="en-US" altLang="ja-JP" sz="1600" dirty="0" err="1">
                  <a:latin typeface="Franklin Gothic Book" panose="020B0503020102020204" pitchFamily="34" charset="0"/>
                </a:rPr>
                <a:t>pmol</a:t>
              </a:r>
              <a:r>
                <a:rPr lang="en-US" altLang="ja-JP" sz="1600" dirty="0">
                  <a:latin typeface="Franklin Gothic Book" panose="020B0503020102020204" pitchFamily="34" charset="0"/>
                </a:rPr>
                <a:t>/min/worm)</a:t>
              </a:r>
              <a:endParaRPr lang="ja-JP" altLang="en-US" sz="1600" dirty="0">
                <a:latin typeface="Franklin Gothic Book" panose="020B05030201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55932" y="4572000"/>
              <a:ext cx="14065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b="1" dirty="0" smtClean="0">
                  <a:latin typeface="Franklin Gothic Book" panose="020B0503020102020204" pitchFamily="34" charset="0"/>
                </a:rPr>
                <a:t>0       2      4     10</a:t>
              </a:r>
              <a:endParaRPr kumimoji="1" lang="ja-JP" altLang="en-US" sz="1200" b="1" dirty="0">
                <a:latin typeface="Franklin Gothic Book" panose="020B0503020102020204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57009" y="908424"/>
            <a:ext cx="344801" cy="539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A</a:t>
            </a:r>
            <a:endParaRPr lang="ja-JP" altLang="en-US" sz="2800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85389" y="894557"/>
            <a:ext cx="344801" cy="539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Franklin Gothic Book" panose="020B0503020102020204" pitchFamily="34" charset="0"/>
                <a:cs typeface="Times New Roman" panose="02020603050405020304" pitchFamily="18" charset="0"/>
              </a:rPr>
              <a:t>B</a:t>
            </a:r>
            <a:endParaRPr lang="ja-JP" altLang="en-US" sz="2800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0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132429"/>
              </p:ext>
            </p:extLst>
          </p:nvPr>
        </p:nvGraphicFramePr>
        <p:xfrm>
          <a:off x="162354" y="1171162"/>
          <a:ext cx="6533292" cy="25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613">
                  <a:extLst>
                    <a:ext uri="{9D8B030D-6E8A-4147-A177-3AD203B41FA5}">
                      <a16:colId xmlns:a16="http://schemas.microsoft.com/office/drawing/2014/main" xmlns="" val="982093041"/>
                    </a:ext>
                  </a:extLst>
                </a:gridCol>
                <a:gridCol w="1020312">
                  <a:extLst>
                    <a:ext uri="{9D8B030D-6E8A-4147-A177-3AD203B41FA5}">
                      <a16:colId xmlns:a16="http://schemas.microsoft.com/office/drawing/2014/main" xmlns="" val="1539040658"/>
                    </a:ext>
                  </a:extLst>
                </a:gridCol>
                <a:gridCol w="844775">
                  <a:extLst>
                    <a:ext uri="{9D8B030D-6E8A-4147-A177-3AD203B41FA5}">
                      <a16:colId xmlns:a16="http://schemas.microsoft.com/office/drawing/2014/main" xmlns="" val="85621555"/>
                    </a:ext>
                  </a:extLst>
                </a:gridCol>
                <a:gridCol w="1327504">
                  <a:extLst>
                    <a:ext uri="{9D8B030D-6E8A-4147-A177-3AD203B41FA5}">
                      <a16:colId xmlns:a16="http://schemas.microsoft.com/office/drawing/2014/main" xmlns="" val="526596785"/>
                    </a:ext>
                  </a:extLst>
                </a:gridCol>
                <a:gridCol w="1407044">
                  <a:extLst>
                    <a:ext uri="{9D8B030D-6E8A-4147-A177-3AD203B41FA5}">
                      <a16:colId xmlns:a16="http://schemas.microsoft.com/office/drawing/2014/main" xmlns="" val="3382232876"/>
                    </a:ext>
                  </a:extLst>
                </a:gridCol>
                <a:gridCol w="1407044">
                  <a:extLst>
                    <a:ext uri="{9D8B030D-6E8A-4147-A177-3AD203B41FA5}">
                      <a16:colId xmlns:a16="http://schemas.microsoft.com/office/drawing/2014/main" xmlns="" val="2150490427"/>
                    </a:ext>
                  </a:extLst>
                </a:gridCol>
              </a:tblGrid>
              <a:tr h="98550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u="none" strike="noStrike" dirty="0">
                          <a:effectLst/>
                          <a:latin typeface="Franklin Gothic Book" panose="020B0503020102020204" pitchFamily="34" charset="0"/>
                        </a:rPr>
                        <a:t>Protein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u="none" strike="noStrike" dirty="0">
                          <a:effectLst/>
                          <a:latin typeface="Franklin Gothic Book" panose="020B0503020102020204" pitchFamily="34" charset="0"/>
                        </a:rPr>
                        <a:t>Function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u="none" strike="noStrike" dirty="0">
                          <a:effectLst/>
                          <a:latin typeface="Franklin Gothic Book" panose="020B0503020102020204" pitchFamily="34" charset="0"/>
                        </a:rPr>
                        <a:t>Human </a:t>
                      </a:r>
                      <a:r>
                        <a:rPr lang="en-IN" sz="1200" b="0" u="none" strike="noStrike" dirty="0" err="1">
                          <a:effectLst/>
                          <a:latin typeface="Franklin Gothic Book" panose="020B0503020102020204" pitchFamily="34" charset="0"/>
                        </a:rPr>
                        <a:t>ortholog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u="none" strike="noStrike" dirty="0">
                          <a:effectLst/>
                          <a:latin typeface="Franklin Gothic Book" panose="020B0503020102020204" pitchFamily="34" charset="0"/>
                        </a:rPr>
                        <a:t>Peptide Sequence*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u="none" strike="noStrike" dirty="0">
                          <a:effectLst/>
                          <a:latin typeface="Franklin Gothic Book" panose="020B0503020102020204" pitchFamily="34" charset="0"/>
                        </a:rPr>
                        <a:t>4 </a:t>
                      </a:r>
                      <a:r>
                        <a:rPr lang="en-IN" sz="1200" b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µM </a:t>
                      </a:r>
                      <a:r>
                        <a:rPr lang="en-IN" sz="1200" b="0" u="none" strike="noStrike" dirty="0">
                          <a:effectLst/>
                          <a:latin typeface="Franklin Gothic Book" panose="020B0503020102020204" pitchFamily="34" charset="0"/>
                        </a:rPr>
                        <a:t>AA treatment / </a:t>
                      </a:r>
                      <a:r>
                        <a:rPr lang="en-IN" sz="1200" b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control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u="none" strike="noStrike" dirty="0">
                          <a:effectLst/>
                          <a:latin typeface="Franklin Gothic Book" panose="020B0503020102020204" pitchFamily="34" charset="0"/>
                        </a:rPr>
                        <a:t>10 </a:t>
                      </a:r>
                      <a:r>
                        <a:rPr lang="en-IN" sz="1200" b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µM </a:t>
                      </a:r>
                      <a:r>
                        <a:rPr lang="en-IN" sz="1200" b="0" u="none" strike="noStrike" dirty="0">
                          <a:effectLst/>
                          <a:latin typeface="Franklin Gothic Book" panose="020B0503020102020204" pitchFamily="34" charset="0"/>
                        </a:rPr>
                        <a:t>AA treatment / </a:t>
                      </a:r>
                      <a:r>
                        <a:rPr lang="en-IN" sz="1200" b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control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extLst>
                  <a:ext uri="{0D108BD9-81ED-4DB2-BD59-A6C34878D82A}">
                    <a16:rowId xmlns:a16="http://schemas.microsoft.com/office/drawing/2014/main" xmlns="" val="2158883599"/>
                  </a:ext>
                </a:extLst>
              </a:tr>
              <a:tr h="37904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LET-2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type IV collagen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COL4A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 dirty="0" err="1">
                          <a:effectLst/>
                          <a:latin typeface="Franklin Gothic Book" panose="020B0503020102020204" pitchFamily="34" charset="0"/>
                        </a:rPr>
                        <a:t>lWDGYSLLYIEGNEK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 dirty="0">
                          <a:effectLst/>
                          <a:latin typeface="Franklin Gothic Book" panose="020B0503020102020204" pitchFamily="34" charset="0"/>
                        </a:rPr>
                        <a:t>0.728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0.731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extLst>
                  <a:ext uri="{0D108BD9-81ED-4DB2-BD59-A6C34878D82A}">
                    <a16:rowId xmlns:a16="http://schemas.microsoft.com/office/drawing/2014/main" xmlns="" val="2816636606"/>
                  </a:ext>
                </a:extLst>
              </a:tr>
              <a:tr h="37904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COL-19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cuticle collagen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SFTPD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QAGFEQCNCGPK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 dirty="0">
                          <a:effectLst/>
                          <a:latin typeface="Franklin Gothic Book" panose="020B0503020102020204" pitchFamily="34" charset="0"/>
                        </a:rPr>
                        <a:t>0.445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 dirty="0">
                          <a:effectLst/>
                          <a:latin typeface="Franklin Gothic Book" panose="020B0503020102020204" pitchFamily="34" charset="0"/>
                        </a:rPr>
                        <a:t>0.649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extLst>
                  <a:ext uri="{0D108BD9-81ED-4DB2-BD59-A6C34878D82A}">
                    <a16:rowId xmlns:a16="http://schemas.microsoft.com/office/drawing/2014/main" xmlns="" val="3514798736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COL-119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cuticle collagen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SFTPD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DGAQGGPGEK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1.047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 dirty="0">
                          <a:effectLst/>
                          <a:latin typeface="Franklin Gothic Book" panose="020B0503020102020204" pitchFamily="34" charset="0"/>
                        </a:rPr>
                        <a:t>0.738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extLst>
                  <a:ext uri="{0D108BD9-81ED-4DB2-BD59-A6C34878D82A}">
                    <a16:rowId xmlns:a16="http://schemas.microsoft.com/office/drawing/2014/main" xmlns="" val="764261309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VHA-13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vacuolar H ATPase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ATP6V1A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16 peptides**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>
                          <a:effectLst/>
                          <a:latin typeface="Franklin Gothic Book" panose="020B0503020102020204" pitchFamily="34" charset="0"/>
                        </a:rPr>
                        <a:t>1.019</a:t>
                      </a:r>
                      <a:endParaRPr lang="en-IN" sz="105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 dirty="0">
                          <a:effectLst/>
                          <a:latin typeface="Franklin Gothic Book" panose="020B0503020102020204" pitchFamily="34" charset="0"/>
                        </a:rPr>
                        <a:t>1.057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extLst>
                  <a:ext uri="{0D108BD9-81ED-4DB2-BD59-A6C34878D82A}">
                    <a16:rowId xmlns:a16="http://schemas.microsoft.com/office/drawing/2014/main" xmlns="" val="353010897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057495"/>
              </p:ext>
            </p:extLst>
          </p:nvPr>
        </p:nvGraphicFramePr>
        <p:xfrm>
          <a:off x="162354" y="3823120"/>
          <a:ext cx="6533290" cy="1060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5654">
                  <a:extLst>
                    <a:ext uri="{9D8B030D-6E8A-4147-A177-3AD203B41FA5}">
                      <a16:colId xmlns:a16="http://schemas.microsoft.com/office/drawing/2014/main" xmlns="" val="2242884349"/>
                    </a:ext>
                  </a:extLst>
                </a:gridCol>
                <a:gridCol w="1408818">
                  <a:extLst>
                    <a:ext uri="{9D8B030D-6E8A-4147-A177-3AD203B41FA5}">
                      <a16:colId xmlns:a16="http://schemas.microsoft.com/office/drawing/2014/main" xmlns="" val="3691876254"/>
                    </a:ext>
                  </a:extLst>
                </a:gridCol>
                <a:gridCol w="1408818">
                  <a:extLst>
                    <a:ext uri="{9D8B030D-6E8A-4147-A177-3AD203B41FA5}">
                      <a16:colId xmlns:a16="http://schemas.microsoft.com/office/drawing/2014/main" xmlns="" val="1148972655"/>
                    </a:ext>
                  </a:extLst>
                </a:gridCol>
              </a:tblGrid>
              <a:tr h="181688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 dirty="0">
                          <a:effectLst/>
                          <a:latin typeface="Franklin Gothic Book" panose="020B0503020102020204" pitchFamily="34" charset="0"/>
                        </a:rPr>
                        <a:t>* Each specific peptide was used for LC-MS / MS </a:t>
                      </a:r>
                      <a:r>
                        <a:rPr lang="en-IN" sz="110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quantitative</a:t>
                      </a:r>
                      <a:r>
                        <a:rPr lang="en-IN" sz="1100" u="none" strike="noStrike" baseline="0" dirty="0" smtClean="0"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en-IN" sz="110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analysis.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6" marR="7456" marT="745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N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6" marR="7456" marT="7456" marB="0" anchor="ctr"/>
                </a:tc>
                <a:extLst>
                  <a:ext uri="{0D108BD9-81ED-4DB2-BD59-A6C34878D82A}">
                    <a16:rowId xmlns:a16="http://schemas.microsoft.com/office/drawing/2014/main" xmlns="" val="1737302552"/>
                  </a:ext>
                </a:extLst>
              </a:tr>
              <a:tr h="71766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 dirty="0">
                          <a:effectLst/>
                          <a:latin typeface="Franklin Gothic Book" panose="020B0503020102020204" pitchFamily="34" charset="0"/>
                        </a:rPr>
                        <a:t>** ALEEFYEK, DIADITQSIYIPK, DSMGDLIYQLSAMK, DYEDLAEAMANAFR, EASIYTGITLAEYFR, FKDPVADGEAK, FSMLQIWPVR, HAVEATAQSDNK, KDYEDLAEAMANAFR, LAANNPLLCGQR, LASFYER, NYPEFVSLR, TALVANTSNMPVAAR, TGKPLSVELGPGIMGSIFDGIQRPLK, TVISQSLSK, and VGHQELVGEIIR were used.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7456" marR="7456" marT="7456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2732719"/>
                  </a:ext>
                </a:extLst>
              </a:tr>
            </a:tbl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168451" y="246510"/>
            <a:ext cx="326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>
                <a:latin typeface="Franklin Gothic Book" panose="020B0503020102020204" pitchFamily="34" charset="0"/>
              </a:rPr>
              <a:t>Supplementary </a:t>
            </a:r>
            <a:r>
              <a:rPr lang="en-US" altLang="ja-JP" sz="2400" dirty="0" smtClean="0">
                <a:latin typeface="Franklin Gothic Book" panose="020B0503020102020204" pitchFamily="34" charset="0"/>
              </a:rPr>
              <a:t>table 1</a:t>
            </a:r>
            <a:endParaRPr lang="ja-JP" altLang="en-US" sz="2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114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</TotalTime>
  <Words>233</Words>
  <Application>Microsoft Office PowerPoint</Application>
  <PresentationFormat>Letter Paper (8.5x11 in)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Franklin Gothic Book</vt:lpstr>
      <vt:lpstr>Times New Roman</vt:lpstr>
      <vt:lpstr>游ゴシック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Surabhi</dc:creator>
  <cp:lastModifiedBy>Szewczyk Nathaniel</cp:lastModifiedBy>
  <cp:revision>48</cp:revision>
  <dcterms:created xsi:type="dcterms:W3CDTF">2018-10-17T03:38:18Z</dcterms:created>
  <dcterms:modified xsi:type="dcterms:W3CDTF">2019-06-16T10:10:04Z</dcterms:modified>
</cp:coreProperties>
</file>